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2" r:id="rId3"/>
    <p:sldId id="295" r:id="rId4"/>
    <p:sldId id="257" r:id="rId5"/>
    <p:sldId id="274" r:id="rId6"/>
    <p:sldId id="258" r:id="rId7"/>
    <p:sldId id="260" r:id="rId8"/>
    <p:sldId id="261" r:id="rId9"/>
    <p:sldId id="264" r:id="rId10"/>
    <p:sldId id="275" r:id="rId11"/>
    <p:sldId id="293" r:id="rId12"/>
    <p:sldId id="276" r:id="rId13"/>
    <p:sldId id="277" r:id="rId14"/>
    <p:sldId id="263" r:id="rId15"/>
    <p:sldId id="265" r:id="rId16"/>
    <p:sldId id="305" r:id="rId17"/>
    <p:sldId id="281" r:id="rId18"/>
    <p:sldId id="282" r:id="rId19"/>
    <p:sldId id="283" r:id="rId20"/>
    <p:sldId id="284" r:id="rId21"/>
    <p:sldId id="285" r:id="rId22"/>
    <p:sldId id="286" r:id="rId23"/>
    <p:sldId id="298" r:id="rId24"/>
    <p:sldId id="299" r:id="rId25"/>
    <p:sldId id="300" r:id="rId26"/>
    <p:sldId id="301" r:id="rId27"/>
    <p:sldId id="297" r:id="rId28"/>
    <p:sldId id="287" r:id="rId29"/>
    <p:sldId id="288" r:id="rId30"/>
    <p:sldId id="278" r:id="rId31"/>
    <p:sldId id="266" r:id="rId32"/>
    <p:sldId id="294" r:id="rId33"/>
    <p:sldId id="302" r:id="rId34"/>
    <p:sldId id="303" r:id="rId35"/>
    <p:sldId id="304" r:id="rId36"/>
    <p:sldId id="272" r:id="rId37"/>
    <p:sldId id="269" r:id="rId38"/>
    <p:sldId id="296" r:id="rId3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50A4CDD7-D71B-2940-847F-B407BEAC37C8}">
          <p14:sldIdLst>
            <p14:sldId id="256"/>
          </p14:sldIdLst>
        </p14:section>
        <p14:section name="Introducción" id="{FDE5A0FA-CDBA-A241-942D-61CA6EFDB6C5}">
          <p14:sldIdLst>
            <p14:sldId id="292"/>
            <p14:sldId id="295"/>
            <p14:sldId id="257"/>
            <p14:sldId id="274"/>
            <p14:sldId id="258"/>
            <p14:sldId id="260"/>
            <p14:sldId id="261"/>
            <p14:sldId id="264"/>
            <p14:sldId id="275"/>
          </p14:sldIdLst>
        </p14:section>
        <p14:section name="Descripción" id="{5875891A-0D9F-C640-B817-21C42A177044}">
          <p14:sldIdLst>
            <p14:sldId id="293"/>
            <p14:sldId id="276"/>
            <p14:sldId id="277"/>
            <p14:sldId id="263"/>
            <p14:sldId id="265"/>
            <p14:sldId id="305"/>
            <p14:sldId id="281"/>
            <p14:sldId id="282"/>
            <p14:sldId id="283"/>
            <p14:sldId id="284"/>
            <p14:sldId id="285"/>
            <p14:sldId id="286"/>
            <p14:sldId id="298"/>
            <p14:sldId id="299"/>
            <p14:sldId id="300"/>
            <p14:sldId id="301"/>
            <p14:sldId id="297"/>
            <p14:sldId id="287"/>
            <p14:sldId id="288"/>
            <p14:sldId id="278"/>
            <p14:sldId id="266"/>
          </p14:sldIdLst>
        </p14:section>
        <p14:section name="Conclusiones" id="{FAF82E31-AB4D-4146-B7D7-664975C01305}">
          <p14:sldIdLst>
            <p14:sldId id="294"/>
            <p14:sldId id="302"/>
            <p14:sldId id="303"/>
            <p14:sldId id="304"/>
            <p14:sldId id="272"/>
            <p14:sldId id="269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 autoAdjust="0"/>
    <p:restoredTop sz="94618" autoAdjust="0"/>
  </p:normalViewPr>
  <p:slideViewPr>
    <p:cSldViewPr snapToGrid="0" snapToObjects="1">
      <p:cViewPr>
        <p:scale>
          <a:sx n="75" d="100"/>
          <a:sy n="75" d="100"/>
        </p:scale>
        <p:origin x="-2056" y="-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8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85345931447211"/>
          <c:y val="0.0306480086114101"/>
          <c:w val="0.834083445362013"/>
          <c:h val="0.808648183167021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Lbls>
            <c:dLbl>
              <c:idx val="0"/>
              <c:layout/>
              <c:spPr/>
              <c:txPr>
                <a:bodyPr rot="0" vert="horz" anchor="t" anchorCtr="1"/>
                <a:lstStyle/>
                <a:p>
                  <a:pPr>
                    <a:defRPr/>
                  </a:pPr>
                  <a:endParaRPr lang="es-E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/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Hoja1!$A$2:$A$3</c:f>
              <c:strCache>
                <c:ptCount val="2"/>
                <c:pt idx="0">
                  <c:v>Precio fabricante</c:v>
                </c:pt>
                <c:pt idx="1">
                  <c:v>Otros costes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7.91</c:v>
                </c:pt>
                <c:pt idx="1">
                  <c:v>7.44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1"/>
    </mc:Choice>
    <mc:Fallback>
      <c:style val="21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Material</c:v>
                </c:pt>
              </c:strCache>
            </c:strRef>
          </c:tx>
          <c:invertIfNegative val="0"/>
          <c:cat>
            <c:strRef>
              <c:f>Hoja1!$A$2:$A$3</c:f>
              <c:strCache>
                <c:ptCount val="2"/>
                <c:pt idx="0">
                  <c:v>Coste material</c:v>
                </c:pt>
                <c:pt idx="1">
                  <c:v>Precio filamento comercial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4.0</c:v>
                </c:pt>
                <c:pt idx="1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4769736"/>
        <c:axId val="2104772712"/>
      </c:barChart>
      <c:catAx>
        <c:axId val="21047697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s-ES"/>
          </a:p>
        </c:txPr>
        <c:crossAx val="2104772712"/>
        <c:crosses val="autoZero"/>
        <c:auto val="1"/>
        <c:lblAlgn val="ctr"/>
        <c:lblOffset val="100"/>
        <c:noMultiLvlLbl val="0"/>
      </c:catAx>
      <c:valAx>
        <c:axId val="2104772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47697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9068156253196"/>
          <c:y val="0.328591954910534"/>
          <c:w val="0.616928622558544"/>
          <c:h val="0.596278537656302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Lbls>
            <c:dLbl>
              <c:idx val="0"/>
              <c:layout>
                <c:manualLayout>
                  <c:x val="-0.24248824010635"/>
                  <c:y val="0.05065572210972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Hoja1!$A$2:$A$4</c:f>
              <c:strCache>
                <c:ptCount val="3"/>
                <c:pt idx="0">
                  <c:v>Elementos mecánicos extrusor</c:v>
                </c:pt>
                <c:pt idx="1">
                  <c:v>Electrónica</c:v>
                </c:pt>
                <c:pt idx="2">
                  <c:v>Otros elementos línea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131.9</c:v>
                </c:pt>
                <c:pt idx="1">
                  <c:v>136.8</c:v>
                </c:pt>
                <c:pt idx="2">
                  <c:v>106.3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8551A3-A232-DC4F-AB4C-31F15739245B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59EEE33F-4D07-834C-8FC2-1755B3BE770C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Cálculos previos</a:t>
          </a:r>
        </a:p>
      </dgm:t>
    </dgm:pt>
    <dgm:pt modelId="{E2913E05-B7AB-5A4F-9854-7127E1F4E9D2}" type="parTrans" cxnId="{163AEE50-F099-1541-84F0-F822403D0E73}">
      <dgm:prSet/>
      <dgm:spPr/>
      <dgm:t>
        <a:bodyPr/>
        <a:lstStyle/>
        <a:p>
          <a:endParaRPr lang="es-ES"/>
        </a:p>
      </dgm:t>
    </dgm:pt>
    <dgm:pt modelId="{7AF628E2-4FA8-EB4B-BE45-F82BCECEF670}" type="sibTrans" cxnId="{163AEE50-F099-1541-84F0-F822403D0E73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/>
        </a:p>
      </dgm:t>
    </dgm:pt>
    <dgm:pt modelId="{1EE9251C-BC36-9A44-8D88-3A5DBACFEAD4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Prototipo</a:t>
          </a:r>
          <a:endParaRPr lang="es-ES" dirty="0"/>
        </a:p>
      </dgm:t>
    </dgm:pt>
    <dgm:pt modelId="{13B084FC-7702-0C4C-BA31-D6B722193619}" type="parTrans" cxnId="{EEE8FA72-6595-5C4E-954B-B4B2A8606B2E}">
      <dgm:prSet/>
      <dgm:spPr/>
      <dgm:t>
        <a:bodyPr/>
        <a:lstStyle/>
        <a:p>
          <a:endParaRPr lang="es-ES"/>
        </a:p>
      </dgm:t>
    </dgm:pt>
    <dgm:pt modelId="{6D215F90-E19C-4240-AB34-9F46DD0D6FB9}" type="sibTrans" cxnId="{EEE8FA72-6595-5C4E-954B-B4B2A8606B2E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/>
        </a:p>
      </dgm:t>
    </dgm:pt>
    <dgm:pt modelId="{F4823285-3F63-B94A-84D4-EE186896AFC2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Modelo final</a:t>
          </a:r>
        </a:p>
      </dgm:t>
    </dgm:pt>
    <dgm:pt modelId="{34FAD989-5C6C-1348-ABF6-6F92D6A13145}" type="parTrans" cxnId="{23559EE9-C640-464E-80CE-82087151F6D4}">
      <dgm:prSet/>
      <dgm:spPr/>
      <dgm:t>
        <a:bodyPr/>
        <a:lstStyle/>
        <a:p>
          <a:endParaRPr lang="es-ES"/>
        </a:p>
      </dgm:t>
    </dgm:pt>
    <dgm:pt modelId="{77EEC9A8-DBFA-9D41-B47E-4C12B517EA21}" type="sibTrans" cxnId="{23559EE9-C640-464E-80CE-82087151F6D4}">
      <dgm:prSet/>
      <dgm:spPr/>
      <dgm:t>
        <a:bodyPr/>
        <a:lstStyle/>
        <a:p>
          <a:endParaRPr lang="es-ES"/>
        </a:p>
      </dgm:t>
    </dgm:pt>
    <dgm:pt modelId="{08ED7A76-328D-4945-ACCB-C363FDB51B7C}" type="pres">
      <dgm:prSet presAssocID="{208551A3-A232-DC4F-AB4C-31F15739245B}" presName="Name0" presStyleCnt="0">
        <dgm:presLayoutVars>
          <dgm:dir/>
          <dgm:resizeHandles val="exact"/>
        </dgm:presLayoutVars>
      </dgm:prSet>
      <dgm:spPr/>
    </dgm:pt>
    <dgm:pt modelId="{25E47F6E-10D7-7D4E-A047-FAF7F77060A6}" type="pres">
      <dgm:prSet presAssocID="{59EEE33F-4D07-834C-8FC2-1755B3BE770C}" presName="node" presStyleLbl="node1" presStyleIdx="0" presStyleCnt="3" custScaleX="11509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0D70C33-B614-AF4D-BA3E-A31804DDA2A1}" type="pres">
      <dgm:prSet presAssocID="{7AF628E2-4FA8-EB4B-BE45-F82BCECEF670}" presName="sibTrans" presStyleLbl="sibTrans2D1" presStyleIdx="0" presStyleCnt="2"/>
      <dgm:spPr/>
      <dgm:t>
        <a:bodyPr/>
        <a:lstStyle/>
        <a:p>
          <a:endParaRPr lang="es-ES"/>
        </a:p>
      </dgm:t>
    </dgm:pt>
    <dgm:pt modelId="{06C56FD2-3DF7-8A41-A533-663EF33F23A1}" type="pres">
      <dgm:prSet presAssocID="{7AF628E2-4FA8-EB4B-BE45-F82BCECEF670}" presName="connectorText" presStyleLbl="sibTrans2D1" presStyleIdx="0" presStyleCnt="2"/>
      <dgm:spPr/>
      <dgm:t>
        <a:bodyPr/>
        <a:lstStyle/>
        <a:p>
          <a:endParaRPr lang="es-ES"/>
        </a:p>
      </dgm:t>
    </dgm:pt>
    <dgm:pt modelId="{ADA6E992-2754-404A-AC2F-7F118FDBD26B}" type="pres">
      <dgm:prSet presAssocID="{1EE9251C-BC36-9A44-8D88-3A5DBACFEAD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F5F037-3849-EE46-8915-C1D1B419B62C}" type="pres">
      <dgm:prSet presAssocID="{6D215F90-E19C-4240-AB34-9F46DD0D6FB9}" presName="sibTrans" presStyleLbl="sibTrans2D1" presStyleIdx="1" presStyleCnt="2"/>
      <dgm:spPr/>
      <dgm:t>
        <a:bodyPr/>
        <a:lstStyle/>
        <a:p>
          <a:endParaRPr lang="es-ES"/>
        </a:p>
      </dgm:t>
    </dgm:pt>
    <dgm:pt modelId="{F4BC950A-2567-1940-B8F9-10226902584B}" type="pres">
      <dgm:prSet presAssocID="{6D215F90-E19C-4240-AB34-9F46DD0D6FB9}" presName="connectorText" presStyleLbl="sibTrans2D1" presStyleIdx="1" presStyleCnt="2"/>
      <dgm:spPr/>
      <dgm:t>
        <a:bodyPr/>
        <a:lstStyle/>
        <a:p>
          <a:endParaRPr lang="es-ES"/>
        </a:p>
      </dgm:t>
    </dgm:pt>
    <dgm:pt modelId="{D4934D69-E660-A544-B09E-72CA70828BC8}" type="pres">
      <dgm:prSet presAssocID="{F4823285-3F63-B94A-84D4-EE186896AFC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85AD167-49DC-024B-9E42-6C1523784697}" type="presOf" srcId="{F4823285-3F63-B94A-84D4-EE186896AFC2}" destId="{D4934D69-E660-A544-B09E-72CA70828BC8}" srcOrd="0" destOrd="0" presId="urn:microsoft.com/office/officeart/2005/8/layout/process1"/>
    <dgm:cxn modelId="{19209418-05B3-1B42-AAD3-A145C247D1A8}" type="presOf" srcId="{1EE9251C-BC36-9A44-8D88-3A5DBACFEAD4}" destId="{ADA6E992-2754-404A-AC2F-7F118FDBD26B}" srcOrd="0" destOrd="0" presId="urn:microsoft.com/office/officeart/2005/8/layout/process1"/>
    <dgm:cxn modelId="{4CD2CFD6-8756-C148-8849-E6261FB60A89}" type="presOf" srcId="{208551A3-A232-DC4F-AB4C-31F15739245B}" destId="{08ED7A76-328D-4945-ACCB-C363FDB51B7C}" srcOrd="0" destOrd="0" presId="urn:microsoft.com/office/officeart/2005/8/layout/process1"/>
    <dgm:cxn modelId="{23559EE9-C640-464E-80CE-82087151F6D4}" srcId="{208551A3-A232-DC4F-AB4C-31F15739245B}" destId="{F4823285-3F63-B94A-84D4-EE186896AFC2}" srcOrd="2" destOrd="0" parTransId="{34FAD989-5C6C-1348-ABF6-6F92D6A13145}" sibTransId="{77EEC9A8-DBFA-9D41-B47E-4C12B517EA21}"/>
    <dgm:cxn modelId="{F9E6C14B-27A9-504E-AF49-E451BEAAF49A}" type="presOf" srcId="{59EEE33F-4D07-834C-8FC2-1755B3BE770C}" destId="{25E47F6E-10D7-7D4E-A047-FAF7F77060A6}" srcOrd="0" destOrd="0" presId="urn:microsoft.com/office/officeart/2005/8/layout/process1"/>
    <dgm:cxn modelId="{BCB362D9-5270-4E4D-93D6-2AA521105E98}" type="presOf" srcId="{7AF628E2-4FA8-EB4B-BE45-F82BCECEF670}" destId="{C0D70C33-B614-AF4D-BA3E-A31804DDA2A1}" srcOrd="0" destOrd="0" presId="urn:microsoft.com/office/officeart/2005/8/layout/process1"/>
    <dgm:cxn modelId="{170847EA-F07E-C448-96DE-61F6EE487FF9}" type="presOf" srcId="{6D215F90-E19C-4240-AB34-9F46DD0D6FB9}" destId="{F4BC950A-2567-1940-B8F9-10226902584B}" srcOrd="1" destOrd="0" presId="urn:microsoft.com/office/officeart/2005/8/layout/process1"/>
    <dgm:cxn modelId="{0F236E7D-DFCD-7144-8AEC-E424D71308F9}" type="presOf" srcId="{6D215F90-E19C-4240-AB34-9F46DD0D6FB9}" destId="{51F5F037-3849-EE46-8915-C1D1B419B62C}" srcOrd="0" destOrd="0" presId="urn:microsoft.com/office/officeart/2005/8/layout/process1"/>
    <dgm:cxn modelId="{D420568E-3C4D-654E-B3C6-675905CAFD45}" type="presOf" srcId="{7AF628E2-4FA8-EB4B-BE45-F82BCECEF670}" destId="{06C56FD2-3DF7-8A41-A533-663EF33F23A1}" srcOrd="1" destOrd="0" presId="urn:microsoft.com/office/officeart/2005/8/layout/process1"/>
    <dgm:cxn modelId="{163AEE50-F099-1541-84F0-F822403D0E73}" srcId="{208551A3-A232-DC4F-AB4C-31F15739245B}" destId="{59EEE33F-4D07-834C-8FC2-1755B3BE770C}" srcOrd="0" destOrd="0" parTransId="{E2913E05-B7AB-5A4F-9854-7127E1F4E9D2}" sibTransId="{7AF628E2-4FA8-EB4B-BE45-F82BCECEF670}"/>
    <dgm:cxn modelId="{EEE8FA72-6595-5C4E-954B-B4B2A8606B2E}" srcId="{208551A3-A232-DC4F-AB4C-31F15739245B}" destId="{1EE9251C-BC36-9A44-8D88-3A5DBACFEAD4}" srcOrd="1" destOrd="0" parTransId="{13B084FC-7702-0C4C-BA31-D6B722193619}" sibTransId="{6D215F90-E19C-4240-AB34-9F46DD0D6FB9}"/>
    <dgm:cxn modelId="{9ADE4025-1BE4-864F-84A1-D3DA6F326E38}" type="presParOf" srcId="{08ED7A76-328D-4945-ACCB-C363FDB51B7C}" destId="{25E47F6E-10D7-7D4E-A047-FAF7F77060A6}" srcOrd="0" destOrd="0" presId="urn:microsoft.com/office/officeart/2005/8/layout/process1"/>
    <dgm:cxn modelId="{C92DA2AD-E1D2-264D-BBB1-4671001E5560}" type="presParOf" srcId="{08ED7A76-328D-4945-ACCB-C363FDB51B7C}" destId="{C0D70C33-B614-AF4D-BA3E-A31804DDA2A1}" srcOrd="1" destOrd="0" presId="urn:microsoft.com/office/officeart/2005/8/layout/process1"/>
    <dgm:cxn modelId="{50B34DB5-440D-2A41-8F02-A08ECA43FED1}" type="presParOf" srcId="{C0D70C33-B614-AF4D-BA3E-A31804DDA2A1}" destId="{06C56FD2-3DF7-8A41-A533-663EF33F23A1}" srcOrd="0" destOrd="0" presId="urn:microsoft.com/office/officeart/2005/8/layout/process1"/>
    <dgm:cxn modelId="{3D3DA304-7E56-794C-BDF4-447DEF2AF756}" type="presParOf" srcId="{08ED7A76-328D-4945-ACCB-C363FDB51B7C}" destId="{ADA6E992-2754-404A-AC2F-7F118FDBD26B}" srcOrd="2" destOrd="0" presId="urn:microsoft.com/office/officeart/2005/8/layout/process1"/>
    <dgm:cxn modelId="{EBEC8C12-7BBC-7F42-9418-B2DDB1100651}" type="presParOf" srcId="{08ED7A76-328D-4945-ACCB-C363FDB51B7C}" destId="{51F5F037-3849-EE46-8915-C1D1B419B62C}" srcOrd="3" destOrd="0" presId="urn:microsoft.com/office/officeart/2005/8/layout/process1"/>
    <dgm:cxn modelId="{E1D98FC6-75A2-D045-9F98-D23DF0C6DE45}" type="presParOf" srcId="{51F5F037-3849-EE46-8915-C1D1B419B62C}" destId="{F4BC950A-2567-1940-B8F9-10226902584B}" srcOrd="0" destOrd="0" presId="urn:microsoft.com/office/officeart/2005/8/layout/process1"/>
    <dgm:cxn modelId="{31A814A7-71FA-A742-AB68-0A67AF0E1947}" type="presParOf" srcId="{08ED7A76-328D-4945-ACCB-C363FDB51B7C}" destId="{D4934D69-E660-A544-B09E-72CA70828BC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CFB1A6-9F25-AF44-86E7-3DBF00D22248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74FF117-2408-5840-AB0A-CF2C5400B5F7}">
      <dgm:prSet phldrT="[Texto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3400" dirty="0" smtClean="0"/>
            <a:t>Componentes </a:t>
          </a:r>
          <a:r>
            <a:rPr lang="es-ES" sz="3400" dirty="0" smtClean="0"/>
            <a:t>iniciales</a:t>
          </a:r>
        </a:p>
        <a:p>
          <a:r>
            <a:rPr lang="es-ES" sz="2400" dirty="0" smtClean="0"/>
            <a:t>(motor, barril, </a:t>
          </a:r>
          <a:r>
            <a:rPr lang="es-ES" sz="2400" dirty="0" err="1" smtClean="0"/>
            <a:t>etc</a:t>
          </a:r>
          <a:r>
            <a:rPr lang="es-ES" sz="2400" dirty="0" smtClean="0"/>
            <a:t>)</a:t>
          </a:r>
          <a:endParaRPr lang="es-ES" sz="2400" dirty="0"/>
        </a:p>
      </dgm:t>
    </dgm:pt>
    <dgm:pt modelId="{10DA92AD-4485-634B-91DE-9F5EBF99A1B6}" type="parTrans" cxnId="{E44442D8-3AB5-9042-8E0E-C0719BC44BFC}">
      <dgm:prSet/>
      <dgm:spPr/>
      <dgm:t>
        <a:bodyPr/>
        <a:lstStyle/>
        <a:p>
          <a:endParaRPr lang="es-ES"/>
        </a:p>
      </dgm:t>
    </dgm:pt>
    <dgm:pt modelId="{6D55AE4B-56BB-D748-A5F4-7C8F78F24207}" type="sibTrans" cxnId="{E44442D8-3AB5-9042-8E0E-C0719BC44BFC}">
      <dgm:prSet/>
      <dgm:spPr/>
      <dgm:t>
        <a:bodyPr/>
        <a:lstStyle/>
        <a:p>
          <a:endParaRPr lang="es-ES"/>
        </a:p>
      </dgm:t>
    </dgm:pt>
    <dgm:pt modelId="{FB184098-97EA-7B4F-B8A0-A9A69B11D9BA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Otros diseños</a:t>
          </a:r>
          <a:endParaRPr lang="es-ES" dirty="0"/>
        </a:p>
      </dgm:t>
    </dgm:pt>
    <dgm:pt modelId="{DE834EF3-1F30-5E45-BCA1-2EDF5D582121}" type="parTrans" cxnId="{BE00928C-C622-104E-A21D-C986F6AEEE3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/>
        </a:p>
      </dgm:t>
    </dgm:pt>
    <dgm:pt modelId="{92B0FB6D-AC13-1248-8D6D-66DDCEF59C6C}" type="sibTrans" cxnId="{BE00928C-C622-104E-A21D-C986F6AEEE36}">
      <dgm:prSet/>
      <dgm:spPr/>
      <dgm:t>
        <a:bodyPr/>
        <a:lstStyle/>
        <a:p>
          <a:endParaRPr lang="es-ES"/>
        </a:p>
      </dgm:t>
    </dgm:pt>
    <dgm:pt modelId="{F9108982-9156-2247-BC02-36DC85FF8873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Bibliografía</a:t>
          </a:r>
          <a:endParaRPr lang="es-ES" dirty="0"/>
        </a:p>
      </dgm:t>
    </dgm:pt>
    <dgm:pt modelId="{27527DB4-EA45-C04F-B8AC-52A37577B343}" type="parTrans" cxnId="{13243FCA-2C15-A547-B299-96F4542D5431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/>
        </a:p>
      </dgm:t>
    </dgm:pt>
    <dgm:pt modelId="{7B7468D6-44D4-E54D-A858-18441FE05021}" type="sibTrans" cxnId="{13243FCA-2C15-A547-B299-96F4542D5431}">
      <dgm:prSet/>
      <dgm:spPr/>
      <dgm:t>
        <a:bodyPr/>
        <a:lstStyle/>
        <a:p>
          <a:endParaRPr lang="es-ES"/>
        </a:p>
      </dgm:t>
    </dgm:pt>
    <dgm:pt modelId="{310F711C-D24E-A945-B180-4648F7794D8A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smtClean="0"/>
            <a:t>Simulación</a:t>
          </a:r>
          <a:endParaRPr lang="es-ES" dirty="0"/>
        </a:p>
      </dgm:t>
    </dgm:pt>
    <dgm:pt modelId="{740B3276-2120-DB4B-BDBF-7AE0FCF6B1BC}" type="parTrans" cxnId="{6BD4B77F-6489-A04D-8268-5D27F956E1CA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s-ES"/>
        </a:p>
      </dgm:t>
    </dgm:pt>
    <dgm:pt modelId="{DDBB69C6-A54B-624F-AFBD-2218E2DD6F37}" type="sibTrans" cxnId="{6BD4B77F-6489-A04D-8268-5D27F956E1CA}">
      <dgm:prSet/>
      <dgm:spPr/>
      <dgm:t>
        <a:bodyPr/>
        <a:lstStyle/>
        <a:p>
          <a:endParaRPr lang="es-ES"/>
        </a:p>
      </dgm:t>
    </dgm:pt>
    <dgm:pt modelId="{87D612BB-5069-7941-9722-6A1798BE6AD7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err="1" smtClean="0"/>
            <a:t>Lyman</a:t>
          </a:r>
          <a:endParaRPr lang="es-ES" dirty="0"/>
        </a:p>
      </dgm:t>
    </dgm:pt>
    <dgm:pt modelId="{E63F72C0-7C9A-EE4F-B427-05D0E81569D7}" type="parTrans" cxnId="{9F0F7E4F-9BAA-2144-9BC8-0B24C2FD352F}">
      <dgm:prSet/>
      <dgm:spPr/>
      <dgm:t>
        <a:bodyPr/>
        <a:lstStyle/>
        <a:p>
          <a:endParaRPr lang="es-ES"/>
        </a:p>
      </dgm:t>
    </dgm:pt>
    <dgm:pt modelId="{4BF36D9F-BD03-F446-8435-9E6139B2C9DD}" type="sibTrans" cxnId="{9F0F7E4F-9BAA-2144-9BC8-0B24C2FD352F}">
      <dgm:prSet/>
      <dgm:spPr/>
      <dgm:t>
        <a:bodyPr/>
        <a:lstStyle/>
        <a:p>
          <a:endParaRPr lang="es-ES"/>
        </a:p>
      </dgm:t>
    </dgm:pt>
    <dgm:pt modelId="{7E6A6771-44BD-BF45-8E0B-8AC3C040A936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err="1" smtClean="0"/>
            <a:t>Filastruder</a:t>
          </a:r>
          <a:endParaRPr lang="es-ES" dirty="0"/>
        </a:p>
      </dgm:t>
    </dgm:pt>
    <dgm:pt modelId="{08EC807A-E57B-654B-A3E3-A34AE9FDD118}" type="parTrans" cxnId="{BAA2C1D3-A33A-B941-85D4-3380AFEA737A}">
      <dgm:prSet/>
      <dgm:spPr/>
      <dgm:t>
        <a:bodyPr/>
        <a:lstStyle/>
        <a:p>
          <a:endParaRPr lang="es-ES"/>
        </a:p>
      </dgm:t>
    </dgm:pt>
    <dgm:pt modelId="{CA3C5041-7144-A94F-B0AC-4F2E41BCC475}" type="sibTrans" cxnId="{BAA2C1D3-A33A-B941-85D4-3380AFEA737A}">
      <dgm:prSet/>
      <dgm:spPr/>
      <dgm:t>
        <a:bodyPr/>
        <a:lstStyle/>
        <a:p>
          <a:endParaRPr lang="es-ES"/>
        </a:p>
      </dgm:t>
    </dgm:pt>
    <dgm:pt modelId="{F7E4E793-6E31-7D40-8C2A-6D1AC5CC22AA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err="1" smtClean="0"/>
            <a:t>iPython</a:t>
          </a:r>
          <a:endParaRPr lang="es-ES" dirty="0"/>
        </a:p>
      </dgm:t>
    </dgm:pt>
    <dgm:pt modelId="{AB02D59C-36A7-1B49-AF44-DA686E948BB9}" type="parTrans" cxnId="{95E938EC-02E8-4949-AE09-8AAA21414529}">
      <dgm:prSet/>
      <dgm:spPr/>
      <dgm:t>
        <a:bodyPr/>
        <a:lstStyle/>
        <a:p>
          <a:endParaRPr lang="es-ES"/>
        </a:p>
      </dgm:t>
    </dgm:pt>
    <dgm:pt modelId="{EF568F3B-E091-6F4E-B036-9A195E99947F}" type="sibTrans" cxnId="{95E938EC-02E8-4949-AE09-8AAA21414529}">
      <dgm:prSet/>
      <dgm:spPr/>
      <dgm:t>
        <a:bodyPr/>
        <a:lstStyle/>
        <a:p>
          <a:endParaRPr lang="es-ES"/>
        </a:p>
      </dgm:t>
    </dgm:pt>
    <dgm:pt modelId="{0C79C009-F212-AE42-9066-785C3A4E4C5E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err="1" smtClean="0"/>
            <a:t>Understanding</a:t>
          </a:r>
          <a:r>
            <a:rPr lang="es-ES" dirty="0" smtClean="0"/>
            <a:t> </a:t>
          </a:r>
          <a:r>
            <a:rPr lang="es-ES" dirty="0" err="1" smtClean="0"/>
            <a:t>Extrusion</a:t>
          </a:r>
          <a:endParaRPr lang="es-ES" dirty="0"/>
        </a:p>
      </dgm:t>
    </dgm:pt>
    <dgm:pt modelId="{592A01F4-5035-9D4C-84AA-E051F2FDFFDD}" type="parTrans" cxnId="{6251A80B-25E2-A14D-B380-EC68E37EB2B6}">
      <dgm:prSet/>
      <dgm:spPr/>
      <dgm:t>
        <a:bodyPr/>
        <a:lstStyle/>
        <a:p>
          <a:endParaRPr lang="es-ES"/>
        </a:p>
      </dgm:t>
    </dgm:pt>
    <dgm:pt modelId="{4A9FEC19-A865-E14F-9D44-8FE99B0CB281}" type="sibTrans" cxnId="{6251A80B-25E2-A14D-B380-EC68E37EB2B6}">
      <dgm:prSet/>
      <dgm:spPr/>
      <dgm:t>
        <a:bodyPr/>
        <a:lstStyle/>
        <a:p>
          <a:endParaRPr lang="es-ES"/>
        </a:p>
      </dgm:t>
    </dgm:pt>
    <dgm:pt modelId="{30A42328-0F52-9D46-AE04-201B45381969}">
      <dgm:prSet phldrT="[Texto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 err="1" smtClean="0"/>
            <a:t>Polymer</a:t>
          </a:r>
          <a:r>
            <a:rPr lang="es-ES" dirty="0" smtClean="0"/>
            <a:t> </a:t>
          </a:r>
          <a:r>
            <a:rPr lang="es-ES" dirty="0" err="1" smtClean="0"/>
            <a:t>Extrusion</a:t>
          </a:r>
          <a:endParaRPr lang="es-ES" dirty="0"/>
        </a:p>
      </dgm:t>
    </dgm:pt>
    <dgm:pt modelId="{B08292C4-7B95-DD43-9E5F-759914BFCEC1}" type="parTrans" cxnId="{C4B60ABF-C6DF-9145-B595-5960BC8EA3BB}">
      <dgm:prSet/>
      <dgm:spPr/>
      <dgm:t>
        <a:bodyPr/>
        <a:lstStyle/>
        <a:p>
          <a:endParaRPr lang="es-ES"/>
        </a:p>
      </dgm:t>
    </dgm:pt>
    <dgm:pt modelId="{6384B781-985A-6A42-9FAC-73C6D0E06F6C}" type="sibTrans" cxnId="{C4B60ABF-C6DF-9145-B595-5960BC8EA3BB}">
      <dgm:prSet/>
      <dgm:spPr/>
      <dgm:t>
        <a:bodyPr/>
        <a:lstStyle/>
        <a:p>
          <a:endParaRPr lang="es-ES"/>
        </a:p>
      </dgm:t>
    </dgm:pt>
    <dgm:pt modelId="{BF0719F7-6439-7A4D-BA15-B1753902D6CF}" type="pres">
      <dgm:prSet presAssocID="{4BCFB1A6-9F25-AF44-86E7-3DBF00D2224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B4B95D7-E7DC-8544-961F-8F96A1C72902}" type="pres">
      <dgm:prSet presAssocID="{D74FF117-2408-5840-AB0A-CF2C5400B5F7}" presName="centerShape" presStyleLbl="node0" presStyleIdx="0" presStyleCnt="1" custScaleX="159781" custScaleY="145599" custLinFactNeighborX="28783" custLinFactNeighborY="-19512"/>
      <dgm:spPr/>
      <dgm:t>
        <a:bodyPr/>
        <a:lstStyle/>
        <a:p>
          <a:endParaRPr lang="es-ES"/>
        </a:p>
      </dgm:t>
    </dgm:pt>
    <dgm:pt modelId="{F3889E0B-1647-AF46-BA08-5F139EFC9580}" type="pres">
      <dgm:prSet presAssocID="{DE834EF3-1F30-5E45-BCA1-2EDF5D582121}" presName="parTrans" presStyleLbl="bgSibTrans2D1" presStyleIdx="0" presStyleCnt="3"/>
      <dgm:spPr/>
      <dgm:t>
        <a:bodyPr/>
        <a:lstStyle/>
        <a:p>
          <a:endParaRPr lang="es-ES"/>
        </a:p>
      </dgm:t>
    </dgm:pt>
    <dgm:pt modelId="{C5366E94-DF76-BA47-8219-3E85DC1C2340}" type="pres">
      <dgm:prSet presAssocID="{FB184098-97EA-7B4F-B8A0-A9A69B11D9BA}" presName="node" presStyleLbl="node1" presStyleIdx="0" presStyleCnt="3" custScaleX="136435" custScaleY="85272" custRadScaleRad="96626" custRadScaleInc="-1961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9E23A81-ED1E-6644-A5B1-068256EC7B94}" type="pres">
      <dgm:prSet presAssocID="{27527DB4-EA45-C04F-B8AC-52A37577B343}" presName="parTrans" presStyleLbl="bgSibTrans2D1" presStyleIdx="1" presStyleCnt="3"/>
      <dgm:spPr/>
      <dgm:t>
        <a:bodyPr/>
        <a:lstStyle/>
        <a:p>
          <a:endParaRPr lang="es-ES"/>
        </a:p>
      </dgm:t>
    </dgm:pt>
    <dgm:pt modelId="{BA0EC6C3-B208-8348-A912-491DA344C5A1}" type="pres">
      <dgm:prSet presAssocID="{F9108982-9156-2247-BC02-36DC85FF8873}" presName="node" presStyleLbl="node1" presStyleIdx="1" presStyleCnt="3" custScaleX="136435" custScaleY="85272" custRadScaleRad="130430" custRadScaleInc="-7275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74F32B-90DE-814A-884F-09C414714434}" type="pres">
      <dgm:prSet presAssocID="{740B3276-2120-DB4B-BDBF-7AE0FCF6B1BC}" presName="parTrans" presStyleLbl="bgSibTrans2D1" presStyleIdx="2" presStyleCnt="3"/>
      <dgm:spPr/>
      <dgm:t>
        <a:bodyPr/>
        <a:lstStyle/>
        <a:p>
          <a:endParaRPr lang="es-ES"/>
        </a:p>
      </dgm:t>
    </dgm:pt>
    <dgm:pt modelId="{F3DD6651-D3DF-0648-8175-024B9126B37D}" type="pres">
      <dgm:prSet presAssocID="{310F711C-D24E-A945-B180-4648F7794D8A}" presName="node" presStyleLbl="node1" presStyleIdx="2" presStyleCnt="3" custScaleX="136435" custScaleY="85272" custRadScaleRad="91490" custRadScaleInc="-26213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23F9A41-FA8A-1F48-874D-244999558F6A}" type="presOf" srcId="{D74FF117-2408-5840-AB0A-CF2C5400B5F7}" destId="{3B4B95D7-E7DC-8544-961F-8F96A1C72902}" srcOrd="0" destOrd="0" presId="urn:microsoft.com/office/officeart/2005/8/layout/radial4"/>
    <dgm:cxn modelId="{4CA7E3B4-0B18-E54D-9230-D066C03D2D16}" type="presOf" srcId="{0C79C009-F212-AE42-9066-785C3A4E4C5E}" destId="{BA0EC6C3-B208-8348-A912-491DA344C5A1}" srcOrd="0" destOrd="1" presId="urn:microsoft.com/office/officeart/2005/8/layout/radial4"/>
    <dgm:cxn modelId="{BE00928C-C622-104E-A21D-C986F6AEEE36}" srcId="{D74FF117-2408-5840-AB0A-CF2C5400B5F7}" destId="{FB184098-97EA-7B4F-B8A0-A9A69B11D9BA}" srcOrd="0" destOrd="0" parTransId="{DE834EF3-1F30-5E45-BCA1-2EDF5D582121}" sibTransId="{92B0FB6D-AC13-1248-8D6D-66DDCEF59C6C}"/>
    <dgm:cxn modelId="{F7689136-DC66-164E-8C3C-2662CB9A5E7D}" type="presOf" srcId="{F7E4E793-6E31-7D40-8C2A-6D1AC5CC22AA}" destId="{F3DD6651-D3DF-0648-8175-024B9126B37D}" srcOrd="0" destOrd="1" presId="urn:microsoft.com/office/officeart/2005/8/layout/radial4"/>
    <dgm:cxn modelId="{6BD4B77F-6489-A04D-8268-5D27F956E1CA}" srcId="{D74FF117-2408-5840-AB0A-CF2C5400B5F7}" destId="{310F711C-D24E-A945-B180-4648F7794D8A}" srcOrd="2" destOrd="0" parTransId="{740B3276-2120-DB4B-BDBF-7AE0FCF6B1BC}" sibTransId="{DDBB69C6-A54B-624F-AFBD-2218E2DD6F37}"/>
    <dgm:cxn modelId="{07999FA1-5842-6145-868F-526C48C1F3DA}" type="presOf" srcId="{27527DB4-EA45-C04F-B8AC-52A37577B343}" destId="{19E23A81-ED1E-6644-A5B1-068256EC7B94}" srcOrd="0" destOrd="0" presId="urn:microsoft.com/office/officeart/2005/8/layout/radial4"/>
    <dgm:cxn modelId="{14D05D03-E1B9-9042-AAD2-FE4176B80172}" type="presOf" srcId="{87D612BB-5069-7941-9722-6A1798BE6AD7}" destId="{C5366E94-DF76-BA47-8219-3E85DC1C2340}" srcOrd="0" destOrd="1" presId="urn:microsoft.com/office/officeart/2005/8/layout/radial4"/>
    <dgm:cxn modelId="{BAA2C1D3-A33A-B941-85D4-3380AFEA737A}" srcId="{FB184098-97EA-7B4F-B8A0-A9A69B11D9BA}" destId="{7E6A6771-44BD-BF45-8E0B-8AC3C040A936}" srcOrd="1" destOrd="0" parTransId="{08EC807A-E57B-654B-A3E3-A34AE9FDD118}" sibTransId="{CA3C5041-7144-A94F-B0AC-4F2E41BCC475}"/>
    <dgm:cxn modelId="{37384BFE-65CB-F646-9C53-4E80AB40A3B4}" type="presOf" srcId="{30A42328-0F52-9D46-AE04-201B45381969}" destId="{BA0EC6C3-B208-8348-A912-491DA344C5A1}" srcOrd="0" destOrd="2" presId="urn:microsoft.com/office/officeart/2005/8/layout/radial4"/>
    <dgm:cxn modelId="{C4B60ABF-C6DF-9145-B595-5960BC8EA3BB}" srcId="{F9108982-9156-2247-BC02-36DC85FF8873}" destId="{30A42328-0F52-9D46-AE04-201B45381969}" srcOrd="1" destOrd="0" parTransId="{B08292C4-7B95-DD43-9E5F-759914BFCEC1}" sibTransId="{6384B781-985A-6A42-9FAC-73C6D0E06F6C}"/>
    <dgm:cxn modelId="{30532FA7-4046-0347-8A5E-C6DA659509BC}" type="presOf" srcId="{F9108982-9156-2247-BC02-36DC85FF8873}" destId="{BA0EC6C3-B208-8348-A912-491DA344C5A1}" srcOrd="0" destOrd="0" presId="urn:microsoft.com/office/officeart/2005/8/layout/radial4"/>
    <dgm:cxn modelId="{B72387EF-E8B0-B141-A1D6-9D06006CE591}" type="presOf" srcId="{FB184098-97EA-7B4F-B8A0-A9A69B11D9BA}" destId="{C5366E94-DF76-BA47-8219-3E85DC1C2340}" srcOrd="0" destOrd="0" presId="urn:microsoft.com/office/officeart/2005/8/layout/radial4"/>
    <dgm:cxn modelId="{BCA528D9-56F3-DF40-B5CC-967CAB057DBE}" type="presOf" srcId="{310F711C-D24E-A945-B180-4648F7794D8A}" destId="{F3DD6651-D3DF-0648-8175-024B9126B37D}" srcOrd="0" destOrd="0" presId="urn:microsoft.com/office/officeart/2005/8/layout/radial4"/>
    <dgm:cxn modelId="{13243FCA-2C15-A547-B299-96F4542D5431}" srcId="{D74FF117-2408-5840-AB0A-CF2C5400B5F7}" destId="{F9108982-9156-2247-BC02-36DC85FF8873}" srcOrd="1" destOrd="0" parTransId="{27527DB4-EA45-C04F-B8AC-52A37577B343}" sibTransId="{7B7468D6-44D4-E54D-A858-18441FE05021}"/>
    <dgm:cxn modelId="{BA8FDC0B-4A16-E648-8EE3-C7215E3AC0B4}" type="presOf" srcId="{DE834EF3-1F30-5E45-BCA1-2EDF5D582121}" destId="{F3889E0B-1647-AF46-BA08-5F139EFC9580}" srcOrd="0" destOrd="0" presId="urn:microsoft.com/office/officeart/2005/8/layout/radial4"/>
    <dgm:cxn modelId="{6251A80B-25E2-A14D-B380-EC68E37EB2B6}" srcId="{F9108982-9156-2247-BC02-36DC85FF8873}" destId="{0C79C009-F212-AE42-9066-785C3A4E4C5E}" srcOrd="0" destOrd="0" parTransId="{592A01F4-5035-9D4C-84AA-E051F2FDFFDD}" sibTransId="{4A9FEC19-A865-E14F-9D44-8FE99B0CB281}"/>
    <dgm:cxn modelId="{9F0F7E4F-9BAA-2144-9BC8-0B24C2FD352F}" srcId="{FB184098-97EA-7B4F-B8A0-A9A69B11D9BA}" destId="{87D612BB-5069-7941-9722-6A1798BE6AD7}" srcOrd="0" destOrd="0" parTransId="{E63F72C0-7C9A-EE4F-B427-05D0E81569D7}" sibTransId="{4BF36D9F-BD03-F446-8435-9E6139B2C9DD}"/>
    <dgm:cxn modelId="{95E938EC-02E8-4949-AE09-8AAA21414529}" srcId="{310F711C-D24E-A945-B180-4648F7794D8A}" destId="{F7E4E793-6E31-7D40-8C2A-6D1AC5CC22AA}" srcOrd="0" destOrd="0" parTransId="{AB02D59C-36A7-1B49-AF44-DA686E948BB9}" sibTransId="{EF568F3B-E091-6F4E-B036-9A195E99947F}"/>
    <dgm:cxn modelId="{E44442D8-3AB5-9042-8E0E-C0719BC44BFC}" srcId="{4BCFB1A6-9F25-AF44-86E7-3DBF00D22248}" destId="{D74FF117-2408-5840-AB0A-CF2C5400B5F7}" srcOrd="0" destOrd="0" parTransId="{10DA92AD-4485-634B-91DE-9F5EBF99A1B6}" sibTransId="{6D55AE4B-56BB-D748-A5F4-7C8F78F24207}"/>
    <dgm:cxn modelId="{5722CE96-1D89-C04A-A493-8E8F89FF90FE}" type="presOf" srcId="{7E6A6771-44BD-BF45-8E0B-8AC3C040A936}" destId="{C5366E94-DF76-BA47-8219-3E85DC1C2340}" srcOrd="0" destOrd="2" presId="urn:microsoft.com/office/officeart/2005/8/layout/radial4"/>
    <dgm:cxn modelId="{B35C187A-3F7C-0D44-9BB8-9553DB1CEA1B}" type="presOf" srcId="{4BCFB1A6-9F25-AF44-86E7-3DBF00D22248}" destId="{BF0719F7-6439-7A4D-BA15-B1753902D6CF}" srcOrd="0" destOrd="0" presId="urn:microsoft.com/office/officeart/2005/8/layout/radial4"/>
    <dgm:cxn modelId="{B5C5B16E-4301-F142-BADC-F0A0DB35F092}" type="presOf" srcId="{740B3276-2120-DB4B-BDBF-7AE0FCF6B1BC}" destId="{AD74F32B-90DE-814A-884F-09C414714434}" srcOrd="0" destOrd="0" presId="urn:microsoft.com/office/officeart/2005/8/layout/radial4"/>
    <dgm:cxn modelId="{3E1A92A1-EF16-9147-980C-F99EAFD06D76}" type="presParOf" srcId="{BF0719F7-6439-7A4D-BA15-B1753902D6CF}" destId="{3B4B95D7-E7DC-8544-961F-8F96A1C72902}" srcOrd="0" destOrd="0" presId="urn:microsoft.com/office/officeart/2005/8/layout/radial4"/>
    <dgm:cxn modelId="{3E20C302-BF9B-984C-BE81-F671544C86ED}" type="presParOf" srcId="{BF0719F7-6439-7A4D-BA15-B1753902D6CF}" destId="{F3889E0B-1647-AF46-BA08-5F139EFC9580}" srcOrd="1" destOrd="0" presId="urn:microsoft.com/office/officeart/2005/8/layout/radial4"/>
    <dgm:cxn modelId="{F2FD5035-9BD2-1E4F-9334-AA32692DE9F6}" type="presParOf" srcId="{BF0719F7-6439-7A4D-BA15-B1753902D6CF}" destId="{C5366E94-DF76-BA47-8219-3E85DC1C2340}" srcOrd="2" destOrd="0" presId="urn:microsoft.com/office/officeart/2005/8/layout/radial4"/>
    <dgm:cxn modelId="{16CBD258-C578-8548-B991-59456FF3AB69}" type="presParOf" srcId="{BF0719F7-6439-7A4D-BA15-B1753902D6CF}" destId="{19E23A81-ED1E-6644-A5B1-068256EC7B94}" srcOrd="3" destOrd="0" presId="urn:microsoft.com/office/officeart/2005/8/layout/radial4"/>
    <dgm:cxn modelId="{67788E2A-DC49-CB4F-943C-6D03A019157A}" type="presParOf" srcId="{BF0719F7-6439-7A4D-BA15-B1753902D6CF}" destId="{BA0EC6C3-B208-8348-A912-491DA344C5A1}" srcOrd="4" destOrd="0" presId="urn:microsoft.com/office/officeart/2005/8/layout/radial4"/>
    <dgm:cxn modelId="{B08FBA38-7385-FA46-8F06-C888329730CE}" type="presParOf" srcId="{BF0719F7-6439-7A4D-BA15-B1753902D6CF}" destId="{AD74F32B-90DE-814A-884F-09C414714434}" srcOrd="5" destOrd="0" presId="urn:microsoft.com/office/officeart/2005/8/layout/radial4"/>
    <dgm:cxn modelId="{986E43B9-D377-9248-8784-A35A105B7602}" type="presParOf" srcId="{BF0719F7-6439-7A4D-BA15-B1753902D6CF}" destId="{F3DD6651-D3DF-0648-8175-024B9126B37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47F6E-10D7-7D4E-A047-FAF7F77060A6}">
      <dsp:nvSpPr>
        <dsp:cNvPr id="0" name=""/>
        <dsp:cNvSpPr/>
      </dsp:nvSpPr>
      <dsp:spPr>
        <a:xfrm>
          <a:off x="2859" y="1638528"/>
          <a:ext cx="2395651" cy="124890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smtClean="0"/>
            <a:t>Cálculos previos</a:t>
          </a:r>
        </a:p>
      </dsp:txBody>
      <dsp:txXfrm>
        <a:off x="39438" y="1675107"/>
        <a:ext cx="2322493" cy="1175748"/>
      </dsp:txXfrm>
    </dsp:sp>
    <dsp:sp modelId="{C0D70C33-B614-AF4D-BA3E-A31804DDA2A1}">
      <dsp:nvSpPr>
        <dsp:cNvPr id="0" name=""/>
        <dsp:cNvSpPr/>
      </dsp:nvSpPr>
      <dsp:spPr>
        <a:xfrm>
          <a:off x="2606662" y="2004874"/>
          <a:ext cx="441280" cy="516214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kern="1200"/>
        </a:p>
      </dsp:txBody>
      <dsp:txXfrm>
        <a:off x="2606662" y="2108117"/>
        <a:ext cx="308896" cy="309728"/>
      </dsp:txXfrm>
    </dsp:sp>
    <dsp:sp modelId="{ADA6E992-2754-404A-AC2F-7F118FDBD26B}">
      <dsp:nvSpPr>
        <dsp:cNvPr id="0" name=""/>
        <dsp:cNvSpPr/>
      </dsp:nvSpPr>
      <dsp:spPr>
        <a:xfrm>
          <a:off x="3231115" y="1638528"/>
          <a:ext cx="2081510" cy="124890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smtClean="0"/>
            <a:t>Prototipo</a:t>
          </a:r>
          <a:endParaRPr lang="es-ES" sz="3300" kern="1200" dirty="0"/>
        </a:p>
      </dsp:txBody>
      <dsp:txXfrm>
        <a:off x="3267694" y="1675107"/>
        <a:ext cx="2008352" cy="1175748"/>
      </dsp:txXfrm>
    </dsp:sp>
    <dsp:sp modelId="{51F5F037-3849-EE46-8915-C1D1B419B62C}">
      <dsp:nvSpPr>
        <dsp:cNvPr id="0" name=""/>
        <dsp:cNvSpPr/>
      </dsp:nvSpPr>
      <dsp:spPr>
        <a:xfrm>
          <a:off x="5520776" y="2004874"/>
          <a:ext cx="441280" cy="516214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kern="1200"/>
        </a:p>
      </dsp:txBody>
      <dsp:txXfrm>
        <a:off x="5520776" y="2108117"/>
        <a:ext cx="308896" cy="309728"/>
      </dsp:txXfrm>
    </dsp:sp>
    <dsp:sp modelId="{D4934D69-E660-A544-B09E-72CA70828BC8}">
      <dsp:nvSpPr>
        <dsp:cNvPr id="0" name=""/>
        <dsp:cNvSpPr/>
      </dsp:nvSpPr>
      <dsp:spPr>
        <a:xfrm>
          <a:off x="6145229" y="1638528"/>
          <a:ext cx="2081510" cy="124890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 smtClean="0"/>
            <a:t>Modelo final</a:t>
          </a:r>
        </a:p>
      </dsp:txBody>
      <dsp:txXfrm>
        <a:off x="6181808" y="1675107"/>
        <a:ext cx="2008352" cy="11757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B95D7-E7DC-8544-961F-8F96A1C72902}">
      <dsp:nvSpPr>
        <dsp:cNvPr id="0" name=""/>
        <dsp:cNvSpPr/>
      </dsp:nvSpPr>
      <dsp:spPr>
        <a:xfrm>
          <a:off x="4047763" y="721234"/>
          <a:ext cx="3550321" cy="3235198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400" kern="1200" dirty="0" smtClean="0"/>
            <a:t>Componentes </a:t>
          </a:r>
          <a:r>
            <a:rPr lang="es-ES" sz="3400" kern="1200" dirty="0" smtClean="0"/>
            <a:t>iniciales</a:t>
          </a:r>
        </a:p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(motor, barril, </a:t>
          </a:r>
          <a:r>
            <a:rPr lang="es-ES" sz="2400" kern="1200" dirty="0" err="1" smtClean="0"/>
            <a:t>etc</a:t>
          </a:r>
          <a:r>
            <a:rPr lang="es-ES" sz="2400" kern="1200" dirty="0" smtClean="0"/>
            <a:t>)</a:t>
          </a:r>
          <a:endParaRPr lang="es-ES" sz="2400" kern="1200" dirty="0"/>
        </a:p>
      </dsp:txBody>
      <dsp:txXfrm>
        <a:off x="4567695" y="1195018"/>
        <a:ext cx="2510457" cy="2287630"/>
      </dsp:txXfrm>
    </dsp:sp>
    <dsp:sp modelId="{F3889E0B-1647-AF46-BA08-5F139EFC9580}">
      <dsp:nvSpPr>
        <dsp:cNvPr id="0" name=""/>
        <dsp:cNvSpPr/>
      </dsp:nvSpPr>
      <dsp:spPr>
        <a:xfrm rot="10778604">
          <a:off x="1480108" y="2041677"/>
          <a:ext cx="2426497" cy="633267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C5366E94-DF76-BA47-8219-3E85DC1C2340}">
      <dsp:nvSpPr>
        <dsp:cNvPr id="0" name=""/>
        <dsp:cNvSpPr/>
      </dsp:nvSpPr>
      <dsp:spPr>
        <a:xfrm>
          <a:off x="40133" y="1645862"/>
          <a:ext cx="2879996" cy="144000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Otros diseños</a:t>
          </a:r>
          <a:endParaRPr lang="es-E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err="1" smtClean="0"/>
            <a:t>Lyman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err="1" smtClean="0"/>
            <a:t>Filastruder</a:t>
          </a:r>
          <a:endParaRPr lang="es-ES" sz="1900" kern="1200" dirty="0"/>
        </a:p>
      </dsp:txBody>
      <dsp:txXfrm>
        <a:off x="82309" y="1688038"/>
        <a:ext cx="2795644" cy="1355648"/>
      </dsp:txXfrm>
    </dsp:sp>
    <dsp:sp modelId="{19E23A81-ED1E-6644-A5B1-068256EC7B94}">
      <dsp:nvSpPr>
        <dsp:cNvPr id="0" name=""/>
        <dsp:cNvSpPr/>
      </dsp:nvSpPr>
      <dsp:spPr>
        <a:xfrm rot="12033342">
          <a:off x="1355348" y="865010"/>
          <a:ext cx="2763360" cy="633267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BA0EC6C3-B208-8348-A912-491DA344C5A1}">
      <dsp:nvSpPr>
        <dsp:cNvPr id="0" name=""/>
        <dsp:cNvSpPr/>
      </dsp:nvSpPr>
      <dsp:spPr>
        <a:xfrm>
          <a:off x="3320" y="-23488"/>
          <a:ext cx="2879996" cy="144000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Bibliografía</a:t>
          </a:r>
          <a:endParaRPr lang="es-E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err="1" smtClean="0"/>
            <a:t>Understanding</a:t>
          </a:r>
          <a:r>
            <a:rPr lang="es-ES" sz="1900" kern="1200" dirty="0" smtClean="0"/>
            <a:t> </a:t>
          </a:r>
          <a:r>
            <a:rPr lang="es-ES" sz="1900" kern="1200" dirty="0" err="1" smtClean="0"/>
            <a:t>Extrusion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err="1" smtClean="0"/>
            <a:t>Polymer</a:t>
          </a:r>
          <a:r>
            <a:rPr lang="es-ES" sz="1900" kern="1200" dirty="0" smtClean="0"/>
            <a:t> </a:t>
          </a:r>
          <a:r>
            <a:rPr lang="es-ES" sz="1900" kern="1200" dirty="0" err="1" smtClean="0"/>
            <a:t>Extrusion</a:t>
          </a:r>
          <a:endParaRPr lang="es-ES" sz="1900" kern="1200" dirty="0"/>
        </a:p>
      </dsp:txBody>
      <dsp:txXfrm>
        <a:off x="45496" y="18688"/>
        <a:ext cx="2795644" cy="1355648"/>
      </dsp:txXfrm>
    </dsp:sp>
    <dsp:sp modelId="{AD74F32B-90DE-814A-884F-09C414714434}">
      <dsp:nvSpPr>
        <dsp:cNvPr id="0" name=""/>
        <dsp:cNvSpPr/>
      </dsp:nvSpPr>
      <dsp:spPr>
        <a:xfrm rot="9497978">
          <a:off x="1363660" y="3243503"/>
          <a:ext cx="2780634" cy="633267"/>
        </a:xfrm>
        <a:prstGeom prst="lef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F3DD6651-D3DF-0648-8175-024B9126B37D}">
      <dsp:nvSpPr>
        <dsp:cNvPr id="0" name=""/>
        <dsp:cNvSpPr/>
      </dsp:nvSpPr>
      <dsp:spPr>
        <a:xfrm>
          <a:off x="22194" y="3354210"/>
          <a:ext cx="2879996" cy="1440000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Simulación</a:t>
          </a:r>
          <a:endParaRPr lang="es-E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900" kern="1200" dirty="0" err="1" smtClean="0"/>
            <a:t>iPython</a:t>
          </a:r>
          <a:endParaRPr lang="es-ES" sz="1900" kern="1200" dirty="0"/>
        </a:p>
      </dsp:txBody>
      <dsp:txXfrm>
        <a:off x="64370" y="3396386"/>
        <a:ext cx="2795644" cy="1355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755A3-2035-3740-A631-593ADEDD25A9}" type="datetime1">
              <a:rPr lang="en-US" smtClean="0"/>
              <a:t>02/10/14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8A9FA-6E5C-4847-B990-CA60B053C16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491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6545C-9CF5-1E47-8C39-99B96959D8B8}" type="datetime1">
              <a:rPr lang="en-US" smtClean="0"/>
              <a:t>02/10/14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01E6B-D2B5-EE42-84E4-67F057F2CE9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92690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054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276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2631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482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765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0394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6832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6832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39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537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964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90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478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393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580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580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580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58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580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580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2238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4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90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3627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823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695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0040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861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9508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5233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61072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054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0489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0501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93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902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00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C01E6B-D2B5-EE42-84E4-67F057F2CE9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08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81A26-521F-914B-AA98-C27C3073AC9E}" type="datetime1">
              <a:rPr lang="en-US" smtClean="0"/>
              <a:t>02/10/14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5759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BC43-6505-A84B-B8AB-E48E9AB44682}" type="datetime1">
              <a:rPr lang="en-US" smtClean="0"/>
              <a:t>02/10/14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304800" y="1180576"/>
            <a:ext cx="8585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30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926A8-40B4-7941-ADC2-C668F3086F3F}" type="datetime1">
              <a:rPr lang="en-US" smtClean="0"/>
              <a:t>02/10/14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21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5938-8485-444D-BF99-FF23C4349209}" type="datetime1">
              <a:rPr lang="en-US" smtClean="0"/>
              <a:t>02/10/14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304800" y="1180576"/>
            <a:ext cx="8585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4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B8183-ED11-EC4C-9B06-C3EEFF5C43A2}" type="datetime1">
              <a:rPr lang="en-US" smtClean="0"/>
              <a:t>02/10/14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5948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4A755-3351-F74D-9693-237A0835D738}" type="datetime1">
              <a:rPr lang="en-US" smtClean="0"/>
              <a:t>02/10/14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304800" y="1180576"/>
            <a:ext cx="8585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692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latin typeface="PT Sans"/>
                <a:cs typeface="PT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latin typeface="PT Sans"/>
                <a:cs typeface="PT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60D8-56E1-964F-BB34-F4FD15B20746}" type="datetime1">
              <a:rPr lang="en-US" smtClean="0"/>
              <a:t>02/10/14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304800" y="1180576"/>
            <a:ext cx="8585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27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855B-7C29-B44E-A136-7F01B4DE45E2}" type="datetime1">
              <a:rPr lang="en-US" smtClean="0"/>
              <a:t>02/10/14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304800" y="1180576"/>
            <a:ext cx="8585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53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DF97B-EFFE-6C4B-872F-48DA0163A651}" type="datetime1">
              <a:rPr lang="en-US" smtClean="0"/>
              <a:t>02/10/14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53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2359-46EC-DD4F-9F83-3636B809D1B5}" type="datetime1">
              <a:rPr lang="en-US" smtClean="0"/>
              <a:t>02/10/14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2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B09D-3A5B-9444-9265-5107CAAE00ED}" type="datetime1">
              <a:rPr lang="en-US" smtClean="0"/>
              <a:t>02/10/14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683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2" y="3710"/>
            <a:ext cx="82295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A8954-31B8-F24B-A995-DC6430C31DCB}" type="datetime1">
              <a:rPr lang="en-US" smtClean="0"/>
              <a:t>02/10/14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055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fld id="{29BC6CFD-8AE9-5742-8EA6-6B6F736709FF}" type="slidenum">
              <a:rPr lang="es-ES" smtClean="0"/>
              <a:pPr/>
              <a:t>‹Nr.›</a:t>
            </a:fld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1" y="6195484"/>
            <a:ext cx="524935" cy="5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PT Sans"/>
          <a:ea typeface="+mj-ea"/>
          <a:cs typeface="PT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kern="1200">
          <a:solidFill>
            <a:schemeClr val="tx1"/>
          </a:solidFill>
          <a:latin typeface="Charter Roman"/>
          <a:ea typeface="+mn-ea"/>
          <a:cs typeface="Charter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31.xml"/><Relationship Id="rId5" Type="http://schemas.openxmlformats.org/officeDocument/2006/relationships/image" Target="../media/image3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4.wdp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9600" y="1853075"/>
            <a:ext cx="8271933" cy="2431058"/>
          </a:xfrm>
        </p:spPr>
        <p:txBody>
          <a:bodyPr>
            <a:noAutofit/>
          </a:bodyPr>
          <a:lstStyle/>
          <a:p>
            <a:r>
              <a:rPr lang="es-ES" sz="4800" dirty="0" smtClean="0"/>
              <a:t>Diseño</a:t>
            </a:r>
            <a:r>
              <a:rPr lang="es-ES" sz="4800" dirty="0" smtClean="0"/>
              <a:t>, construcción </a:t>
            </a:r>
            <a:r>
              <a:rPr lang="es-ES" sz="4800" dirty="0" smtClean="0"/>
              <a:t>y control de un extrusor de filamento para impresión 3D</a:t>
            </a:r>
            <a:endParaRPr lang="es-ES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10667" y="4969934"/>
            <a:ext cx="3843867" cy="1261533"/>
          </a:xfrm>
        </p:spPr>
        <p:txBody>
          <a:bodyPr/>
          <a:lstStyle/>
          <a:p>
            <a:pPr algn="l"/>
            <a:r>
              <a:rPr lang="es-ES" dirty="0" smtClean="0"/>
              <a:t>Autor: Diego Trapero</a:t>
            </a:r>
          </a:p>
          <a:p>
            <a:pPr algn="l"/>
            <a:r>
              <a:rPr lang="es-ES" dirty="0" smtClean="0"/>
              <a:t>Tutor: Pablo Zumel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830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Especificaciones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293484"/>
              </p:ext>
            </p:extLst>
          </p:nvPr>
        </p:nvGraphicFramePr>
        <p:xfrm>
          <a:off x="825501" y="2336801"/>
          <a:ext cx="8318500" cy="3234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/>
                <a:gridCol w="4813300"/>
              </a:tblGrid>
              <a:tr h="808566">
                <a:tc>
                  <a:txBody>
                    <a:bodyPr/>
                    <a:lstStyle/>
                    <a:p>
                      <a:r>
                        <a:rPr lang="es-ES" sz="2800" b="1" dirty="0" smtClean="0">
                          <a:latin typeface="Charter Roman"/>
                          <a:cs typeface="Charter Roman"/>
                        </a:rPr>
                        <a:t>Coste de materiales:</a:t>
                      </a:r>
                      <a:endParaRPr lang="es-ES" sz="2800" b="1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 smtClean="0">
                          <a:latin typeface="Charter Roman"/>
                          <a:cs typeface="Charter Roman"/>
                        </a:rPr>
                        <a:t>&lt;500€</a:t>
                      </a:r>
                      <a:endParaRPr lang="es-ES" sz="2800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</a:tr>
              <a:tr h="808566">
                <a:tc>
                  <a:txBody>
                    <a:bodyPr/>
                    <a:lstStyle/>
                    <a:p>
                      <a:r>
                        <a:rPr lang="es-ES" sz="2800" b="1" dirty="0" smtClean="0">
                          <a:latin typeface="Charter Roman"/>
                          <a:cs typeface="Charter Roman"/>
                        </a:rPr>
                        <a:t>Capacidad:</a:t>
                      </a:r>
                      <a:endParaRPr lang="es-ES" sz="2800" b="1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 smtClean="0">
                          <a:latin typeface="Charter Roman"/>
                          <a:cs typeface="Charter Roman"/>
                        </a:rPr>
                        <a:t>&gt;0.25kg/h</a:t>
                      </a:r>
                      <a:r>
                        <a:rPr lang="es-ES" sz="2800" baseline="0" dirty="0" smtClean="0">
                          <a:latin typeface="Charter Roman"/>
                          <a:cs typeface="Charter Roman"/>
                        </a:rPr>
                        <a:t> (1 kg cada 4h)</a:t>
                      </a:r>
                      <a:endParaRPr lang="es-ES" sz="2800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</a:tr>
              <a:tr h="808566">
                <a:tc>
                  <a:txBody>
                    <a:bodyPr/>
                    <a:lstStyle/>
                    <a:p>
                      <a:r>
                        <a:rPr lang="es-ES" sz="2800" b="1" dirty="0" smtClean="0">
                          <a:latin typeface="Charter Roman"/>
                          <a:cs typeface="Charter Roman"/>
                        </a:rPr>
                        <a:t>Material:</a:t>
                      </a:r>
                      <a:endParaRPr lang="es-ES" sz="2800" b="1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 smtClean="0">
                          <a:latin typeface="Charter Roman"/>
                          <a:cs typeface="Charter Roman"/>
                        </a:rPr>
                        <a:t>ABS</a:t>
                      </a:r>
                      <a:endParaRPr lang="es-ES" sz="2800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</a:tr>
              <a:tr h="808566">
                <a:tc>
                  <a:txBody>
                    <a:bodyPr/>
                    <a:lstStyle/>
                    <a:p>
                      <a:r>
                        <a:rPr lang="es-ES" sz="2800" b="1" dirty="0" smtClean="0">
                          <a:latin typeface="Charter Roman"/>
                          <a:cs typeface="Charter Roman"/>
                        </a:rPr>
                        <a:t>Filamento:</a:t>
                      </a:r>
                      <a:endParaRPr lang="es-ES" sz="2800" b="1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 smtClean="0">
                          <a:latin typeface="Charter Roman"/>
                          <a:cs typeface="Charter Roman"/>
                        </a:rPr>
                        <a:t>Filamento usable</a:t>
                      </a:r>
                      <a:endParaRPr lang="es-ES" sz="2800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53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 del extrusor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57200" y="2218267"/>
            <a:ext cx="8229600" cy="3907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kern="1200">
                <a:solidFill>
                  <a:schemeClr val="tx1"/>
                </a:solidFill>
                <a:latin typeface="Charter Roman"/>
                <a:ea typeface="+mn-ea"/>
                <a:cs typeface="Charter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 smtClean="0">
                <a:solidFill>
                  <a:schemeClr val="bg1">
                    <a:lumMod val="50000"/>
                  </a:schemeClr>
                </a:solidFill>
                <a:latin typeface="PT Sans"/>
                <a:cs typeface="PT Sans"/>
              </a:rPr>
              <a:t>Introducción</a:t>
            </a:r>
          </a:p>
          <a:p>
            <a:r>
              <a:rPr lang="es-E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/>
                <a:cs typeface="PT Sans"/>
              </a:rPr>
              <a:t>Descripción del extrusor</a:t>
            </a:r>
          </a:p>
          <a:p>
            <a:r>
              <a:rPr lang="es-ES" sz="3600" dirty="0" smtClean="0">
                <a:solidFill>
                  <a:schemeClr val="bg1">
                    <a:lumMod val="50000"/>
                  </a:schemeClr>
                </a:solidFill>
                <a:latin typeface="PT Sans"/>
                <a:cs typeface="PT Sans"/>
              </a:rPr>
              <a:t>Discusión de resultados</a:t>
            </a:r>
            <a:endParaRPr lang="es-ES" sz="3600" dirty="0">
              <a:solidFill>
                <a:schemeClr val="bg1">
                  <a:lumMod val="50000"/>
                </a:schemeClr>
              </a:solidFill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4179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Proceso de diseño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770269"/>
              </p:ext>
            </p:extLst>
          </p:nvPr>
        </p:nvGraphicFramePr>
        <p:xfrm>
          <a:off x="474135" y="132926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742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0" y="3710"/>
            <a:ext cx="7636933" cy="1143000"/>
          </a:xfrm>
        </p:spPr>
        <p:txBody>
          <a:bodyPr/>
          <a:lstStyle/>
          <a:p>
            <a:r>
              <a:rPr lang="es-ES" dirty="0" smtClean="0"/>
              <a:t>Cálculos previos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144523"/>
              </p:ext>
            </p:extLst>
          </p:nvPr>
        </p:nvGraphicFramePr>
        <p:xfrm>
          <a:off x="457200" y="1422401"/>
          <a:ext cx="8229600" cy="4923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052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Prototipo</a:t>
            </a:r>
            <a:endParaRPr lang="es-ES" dirty="0"/>
          </a:p>
        </p:txBody>
      </p:sp>
      <p:pic>
        <p:nvPicPr>
          <p:cNvPr id="3" name="Imagen 2" descr="MemoriaTFG_pdf__page_62_of_151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8" y="1710269"/>
            <a:ext cx="4840472" cy="3632184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14</a:t>
            </a:fld>
            <a:endParaRPr lang="es-ES"/>
          </a:p>
        </p:txBody>
      </p:sp>
      <p:sp>
        <p:nvSpPr>
          <p:cNvPr id="5" name="Marcador de contenido 9"/>
          <p:cNvSpPr txBox="1">
            <a:spLocks/>
          </p:cNvSpPr>
          <p:nvPr/>
        </p:nvSpPr>
        <p:spPr>
          <a:xfrm>
            <a:off x="5655732" y="1572685"/>
            <a:ext cx="3285067" cy="47328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kern="1200">
                <a:solidFill>
                  <a:schemeClr val="tx1"/>
                </a:solidFill>
                <a:latin typeface="Charter Roman"/>
                <a:ea typeface="+mn-ea"/>
                <a:cs typeface="Charter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dirty="0" smtClean="0"/>
              <a:t>Primer modelo funcional</a:t>
            </a:r>
            <a:endParaRPr lang="es-ES" dirty="0" smtClean="0"/>
          </a:p>
          <a:p>
            <a:pPr marL="0" indent="0">
              <a:buFont typeface="Arial"/>
              <a:buNone/>
            </a:pPr>
            <a:endParaRPr lang="es-ES" dirty="0" smtClean="0"/>
          </a:p>
          <a:p>
            <a:pPr marL="0" indent="0">
              <a:buFont typeface="Arial"/>
              <a:buNone/>
            </a:pPr>
            <a:r>
              <a:rPr lang="es-ES" dirty="0" smtClean="0"/>
              <a:t>Simplificado:</a:t>
            </a:r>
            <a:endParaRPr lang="es-ES" dirty="0" smtClean="0"/>
          </a:p>
          <a:p>
            <a:r>
              <a:rPr lang="es-ES" dirty="0" smtClean="0"/>
              <a:t>Un calentador</a:t>
            </a:r>
            <a:endParaRPr lang="es-ES" dirty="0" smtClean="0"/>
          </a:p>
          <a:p>
            <a:r>
              <a:rPr lang="es-ES" dirty="0" smtClean="0"/>
              <a:t>Electr</a:t>
            </a:r>
            <a:r>
              <a:rPr lang="es-ES" dirty="0" smtClean="0"/>
              <a:t>ónica</a:t>
            </a:r>
            <a:endParaRPr lang="es-ES" dirty="0" smtClean="0"/>
          </a:p>
          <a:p>
            <a:r>
              <a:rPr lang="es-ES" dirty="0" smtClean="0"/>
              <a:t>Cuerpo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01045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El modelo final</a:t>
            </a:r>
            <a:endParaRPr lang="es-ES" dirty="0"/>
          </a:p>
        </p:txBody>
      </p:sp>
      <p:pic>
        <p:nvPicPr>
          <p:cNvPr id="3" name="Imagen 2" descr="FreeCA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"/>
          <a:stretch/>
        </p:blipFill>
        <p:spPr>
          <a:xfrm>
            <a:off x="1405467" y="1780808"/>
            <a:ext cx="6536265" cy="443571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22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El modelo final</a:t>
            </a:r>
            <a:endParaRPr lang="es-ES" dirty="0"/>
          </a:p>
        </p:txBody>
      </p:sp>
      <p:pic>
        <p:nvPicPr>
          <p:cNvPr id="3" name="Imagen 2" descr="FreeCA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"/>
          <a:stretch/>
        </p:blipFill>
        <p:spPr>
          <a:xfrm>
            <a:off x="1405467" y="1780808"/>
            <a:ext cx="6536265" cy="443571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16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507592" y="1780808"/>
            <a:ext cx="209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Extrusor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624667" y="3366627"/>
            <a:ext cx="209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Sistema de</a:t>
            </a:r>
          </a:p>
          <a:p>
            <a:r>
              <a:rPr lang="es-ES" sz="2000" dirty="0" smtClean="0">
                <a:latin typeface="PT Sans"/>
                <a:cs typeface="PT Sans"/>
              </a:rPr>
              <a:t>refrigeraci</a:t>
            </a:r>
            <a:r>
              <a:rPr lang="es-ES" sz="2000" dirty="0" smtClean="0">
                <a:latin typeface="PT Sans"/>
                <a:cs typeface="PT Sans"/>
              </a:rPr>
              <a:t>ón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18784" y="4384238"/>
            <a:ext cx="905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>
                <a:latin typeface="PT Sans"/>
                <a:cs typeface="PT Sans"/>
              </a:rPr>
              <a:t>Puller</a:t>
            </a:r>
            <a:endParaRPr lang="es-ES" sz="20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72703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El extrusor</a:t>
            </a:r>
            <a:endParaRPr lang="es-ES" dirty="0"/>
          </a:p>
        </p:txBody>
      </p:sp>
      <p:pic>
        <p:nvPicPr>
          <p:cNvPr id="3" name="Imagen 2" descr="Free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3" y="1286932"/>
            <a:ext cx="7509888" cy="4859339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396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Husillo y sistema motor</a:t>
            </a:r>
            <a:endParaRPr lang="es-ES" dirty="0"/>
          </a:p>
        </p:txBody>
      </p:sp>
      <p:pic>
        <p:nvPicPr>
          <p:cNvPr id="3" name="Imagen 2" descr="Free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1" y="2501901"/>
            <a:ext cx="4935136" cy="3119582"/>
          </a:xfrm>
          <a:prstGeom prst="rect">
            <a:avLst/>
          </a:prstGeom>
        </p:spPr>
      </p:pic>
      <p:sp>
        <p:nvSpPr>
          <p:cNvPr id="5" name="Marcador de contenido 9"/>
          <p:cNvSpPr txBox="1">
            <a:spLocks/>
          </p:cNvSpPr>
          <p:nvPr/>
        </p:nvSpPr>
        <p:spPr>
          <a:xfrm>
            <a:off x="5335059" y="1417639"/>
            <a:ext cx="3525313" cy="491542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kern="1200">
                <a:solidFill>
                  <a:schemeClr val="tx1"/>
                </a:solidFill>
                <a:latin typeface="Charter Roman"/>
                <a:ea typeface="+mn-ea"/>
                <a:cs typeface="Charter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dirty="0" smtClean="0"/>
              <a:t>Husillo</a:t>
            </a:r>
          </a:p>
          <a:p>
            <a:r>
              <a:rPr lang="es-ES" dirty="0" smtClean="0"/>
              <a:t>Barrena</a:t>
            </a:r>
          </a:p>
          <a:p>
            <a:r>
              <a:rPr lang="es-ES" dirty="0" smtClean="0"/>
              <a:t>16mm diámetro</a:t>
            </a:r>
          </a:p>
          <a:p>
            <a:pPr marL="0" indent="0">
              <a:buFont typeface="Arial"/>
              <a:buNone/>
            </a:pPr>
            <a:endParaRPr lang="es-ES" dirty="0"/>
          </a:p>
          <a:p>
            <a:pPr marL="0" indent="0">
              <a:buFont typeface="Arial"/>
              <a:buNone/>
            </a:pPr>
            <a:r>
              <a:rPr lang="es-ES" dirty="0" smtClean="0"/>
              <a:t>Motor</a:t>
            </a:r>
          </a:p>
          <a:p>
            <a:r>
              <a:rPr lang="es-ES" dirty="0" smtClean="0"/>
              <a:t>Corriente continua</a:t>
            </a:r>
            <a:endParaRPr lang="es-ES" dirty="0"/>
          </a:p>
          <a:p>
            <a:r>
              <a:rPr lang="es-ES" dirty="0" smtClean="0"/>
              <a:t>33 rpm</a:t>
            </a:r>
          </a:p>
          <a:p>
            <a:r>
              <a:rPr lang="es-ES" dirty="0" smtClean="0"/>
              <a:t>8.1 </a:t>
            </a:r>
            <a:r>
              <a:rPr lang="es-ES" dirty="0" err="1" smtClean="0"/>
              <a:t>N·m</a:t>
            </a:r>
            <a:endParaRPr lang="es-ES" dirty="0" smtClean="0"/>
          </a:p>
          <a:p>
            <a:pPr marL="0" indent="0">
              <a:buFont typeface="Arial"/>
              <a:buNone/>
            </a:pPr>
            <a:endParaRPr lang="es-ES" dirty="0" smtClean="0"/>
          </a:p>
          <a:p>
            <a:pPr marL="0" indent="0">
              <a:buFont typeface="Arial"/>
              <a:buNone/>
            </a:pPr>
            <a:r>
              <a:rPr lang="es-ES" dirty="0" smtClean="0"/>
              <a:t>Otros</a:t>
            </a:r>
            <a:endParaRPr lang="es-ES" dirty="0" smtClean="0"/>
          </a:p>
          <a:p>
            <a:r>
              <a:rPr lang="es-ES" dirty="0" smtClean="0"/>
              <a:t>Acoplador eje</a:t>
            </a:r>
          </a:p>
          <a:p>
            <a:r>
              <a:rPr lang="es-ES" dirty="0" smtClean="0"/>
              <a:t>Cojinetes axiales</a:t>
            </a:r>
          </a:p>
          <a:p>
            <a:r>
              <a:rPr lang="es-ES" dirty="0" smtClean="0"/>
              <a:t>Casquillo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18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457202" y="4081337"/>
            <a:ext cx="112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Husillo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201747" y="2193093"/>
            <a:ext cx="112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Motor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236130" y="2868145"/>
            <a:ext cx="1818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Acoplador ejes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640563" y="4659045"/>
            <a:ext cx="1818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Cojinetes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1066800" y="4458990"/>
            <a:ext cx="423333" cy="308808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 flipV="1">
            <a:off x="2794000" y="4458990"/>
            <a:ext cx="603366" cy="200055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 flipV="1">
            <a:off x="3149600" y="4081339"/>
            <a:ext cx="247766" cy="577706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2794000" y="3302121"/>
            <a:ext cx="423333" cy="308808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3725334" y="2593203"/>
            <a:ext cx="423333" cy="308808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808" y="4724835"/>
            <a:ext cx="1966564" cy="3514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412" y="1371321"/>
            <a:ext cx="774389" cy="50479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808" y="2868145"/>
            <a:ext cx="1243564" cy="4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0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Cuerpo</a:t>
            </a:r>
            <a:endParaRPr lang="es-ES" dirty="0"/>
          </a:p>
        </p:txBody>
      </p:sp>
      <p:pic>
        <p:nvPicPr>
          <p:cNvPr id="3" name="Imagen 2" descr="Free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7" y="1930402"/>
            <a:ext cx="4027419" cy="3541115"/>
          </a:xfrm>
          <a:prstGeom prst="rect">
            <a:avLst/>
          </a:prstGeom>
        </p:spPr>
      </p:pic>
      <p:pic>
        <p:nvPicPr>
          <p:cNvPr id="4" name="Imagen 3" descr="2014-09-24 12.50.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71" y="2235200"/>
            <a:ext cx="3902166" cy="2914581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19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410261" y="1441619"/>
            <a:ext cx="209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Tolva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5059" y="5369917"/>
            <a:ext cx="209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Fijaci</a:t>
            </a:r>
            <a:r>
              <a:rPr lang="es-ES" sz="2000" dirty="0" smtClean="0">
                <a:latin typeface="PT Sans"/>
                <a:cs typeface="PT Sans"/>
              </a:rPr>
              <a:t>ón barril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105325" y="1641674"/>
            <a:ext cx="209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Fijaci</a:t>
            </a:r>
            <a:r>
              <a:rPr lang="es-ES" sz="2000" dirty="0" smtClean="0">
                <a:latin typeface="PT Sans"/>
                <a:cs typeface="PT Sans"/>
              </a:rPr>
              <a:t>ón motor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1744120" y="1841729"/>
            <a:ext cx="0" cy="444275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3826933" y="2044925"/>
            <a:ext cx="324000" cy="308808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1100667" y="4910668"/>
            <a:ext cx="389466" cy="372532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37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2218267"/>
            <a:ext cx="8229600" cy="3907897"/>
          </a:xfrm>
        </p:spPr>
        <p:txBody>
          <a:bodyPr>
            <a:normAutofit/>
          </a:bodyPr>
          <a:lstStyle/>
          <a:p>
            <a:r>
              <a:rPr lang="es-ES" sz="3600" dirty="0" smtClean="0">
                <a:solidFill>
                  <a:srgbClr val="0D0D0D"/>
                </a:solidFill>
                <a:latin typeface="PT Sans"/>
                <a:cs typeface="PT Sans"/>
              </a:rPr>
              <a:t>Introducción</a:t>
            </a:r>
          </a:p>
          <a:p>
            <a:r>
              <a:rPr lang="es-ES" sz="3600" dirty="0" smtClean="0">
                <a:solidFill>
                  <a:srgbClr val="0D0D0D"/>
                </a:solidFill>
                <a:latin typeface="PT Sans"/>
                <a:cs typeface="PT Sans"/>
              </a:rPr>
              <a:t>Descripción del extrusor</a:t>
            </a:r>
          </a:p>
          <a:p>
            <a:r>
              <a:rPr lang="es-ES" sz="3600" dirty="0" smtClean="0">
                <a:solidFill>
                  <a:srgbClr val="0D0D0D"/>
                </a:solidFill>
                <a:latin typeface="PT Sans"/>
                <a:cs typeface="PT Sans"/>
              </a:rPr>
              <a:t>Discusión de resultados</a:t>
            </a:r>
            <a:endParaRPr lang="es-ES" sz="3600" dirty="0">
              <a:solidFill>
                <a:srgbClr val="0D0D0D"/>
              </a:solidFill>
              <a:latin typeface="PT Sans"/>
              <a:cs typeface="PT San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z="2000" smtClean="0">
                <a:latin typeface="PT Sans"/>
                <a:cs typeface="PT Sans"/>
              </a:rPr>
              <a:t>2</a:t>
            </a:fld>
            <a:endParaRPr lang="es-ES" sz="20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22867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Barril  y calentadores</a:t>
            </a:r>
            <a:endParaRPr lang="es-ES" dirty="0"/>
          </a:p>
        </p:txBody>
      </p:sp>
      <p:pic>
        <p:nvPicPr>
          <p:cNvPr id="3" name="Imagen 2" descr="FreeC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" y="2192194"/>
            <a:ext cx="4123268" cy="2870873"/>
          </a:xfrm>
          <a:prstGeom prst="rect">
            <a:avLst/>
          </a:prstGeom>
        </p:spPr>
      </p:pic>
      <p:pic>
        <p:nvPicPr>
          <p:cNvPr id="4" name="Imagen 3" descr="2014-09-24 12.49.1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01" y="2039793"/>
            <a:ext cx="4287267" cy="3202218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20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40276" y="3399247"/>
            <a:ext cx="129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Boquilla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592667" y="3810000"/>
            <a:ext cx="140275" cy="35560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222754" y="2831980"/>
            <a:ext cx="1299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Tubo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12" name="Conector recto de flecha 11"/>
          <p:cNvCxnSpPr/>
          <p:nvPr/>
        </p:nvCxnSpPr>
        <p:spPr>
          <a:xfrm>
            <a:off x="1732008" y="3232090"/>
            <a:ext cx="140275" cy="35560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2030751" y="1552040"/>
            <a:ext cx="129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PT Sans"/>
                <a:cs typeface="PT Sans"/>
              </a:rPr>
              <a:t>F</a:t>
            </a:r>
            <a:r>
              <a:rPr lang="es-ES" sz="2000" dirty="0" smtClean="0">
                <a:latin typeface="PT Sans"/>
                <a:cs typeface="PT Sans"/>
              </a:rPr>
              <a:t>ijaci</a:t>
            </a:r>
            <a:r>
              <a:rPr lang="es-ES" sz="2000" dirty="0" smtClean="0">
                <a:latin typeface="PT Sans"/>
                <a:cs typeface="PT Sans"/>
              </a:rPr>
              <a:t>ón al cuerpo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2980263" y="2047295"/>
            <a:ext cx="140275" cy="35560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527" y="4549099"/>
            <a:ext cx="1966564" cy="3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5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 err="1" smtClean="0"/>
              <a:t>Puller</a:t>
            </a:r>
            <a:endParaRPr lang="es-ES" i="1" dirty="0"/>
          </a:p>
        </p:txBody>
      </p:sp>
      <p:pic>
        <p:nvPicPr>
          <p:cNvPr id="3" name="Imagen 2" descr="FreeCA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7" t="5317" r="8350" b="2902"/>
          <a:stretch/>
        </p:blipFill>
        <p:spPr>
          <a:xfrm>
            <a:off x="762000" y="1540936"/>
            <a:ext cx="4013200" cy="4758268"/>
          </a:xfrm>
          <a:prstGeom prst="rect">
            <a:avLst/>
          </a:prstGeom>
        </p:spPr>
      </p:pic>
      <p:sp>
        <p:nvSpPr>
          <p:cNvPr id="4" name="Marcador de contenido 9"/>
          <p:cNvSpPr txBox="1">
            <a:spLocks/>
          </p:cNvSpPr>
          <p:nvPr/>
        </p:nvSpPr>
        <p:spPr>
          <a:xfrm>
            <a:off x="5147739" y="2099731"/>
            <a:ext cx="3725333" cy="36406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kern="1200">
                <a:solidFill>
                  <a:schemeClr val="tx1"/>
                </a:solidFill>
                <a:latin typeface="Charter Roman"/>
                <a:ea typeface="+mn-ea"/>
                <a:cs typeface="Charter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 smtClean="0"/>
              <a:t>Estructura impresa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Servo</a:t>
            </a:r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Rueda impresa</a:t>
            </a:r>
            <a:endParaRPr lang="es-ES" sz="2400" dirty="0" smtClean="0"/>
          </a:p>
          <a:p>
            <a:pPr marL="0" indent="0">
              <a:buNone/>
            </a:pPr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Rodamiento y palanca</a:t>
            </a:r>
            <a:endParaRPr lang="es-ES" sz="2400" dirty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Font typeface="Arial"/>
              <a:buNone/>
            </a:pP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21</a:t>
            </a:fld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4097868" y="2353733"/>
            <a:ext cx="1066805" cy="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 flipV="1">
            <a:off x="3708401" y="2556933"/>
            <a:ext cx="1439338" cy="677336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 flipV="1">
            <a:off x="4097869" y="3234271"/>
            <a:ext cx="1066804" cy="846662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 flipV="1">
            <a:off x="3945467" y="3911601"/>
            <a:ext cx="1202272" cy="106680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5" y="3046819"/>
            <a:ext cx="1202267" cy="4087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343" y="4809068"/>
            <a:ext cx="462057" cy="3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5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Electrónica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22</a:t>
            </a:fld>
            <a:endParaRPr lang="es-ES"/>
          </a:p>
        </p:txBody>
      </p:sp>
      <p:pic>
        <p:nvPicPr>
          <p:cNvPr id="25" name="Imagen 24" descr="2014-09-24 12.50.25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b="21055"/>
          <a:stretch/>
        </p:blipFill>
        <p:spPr>
          <a:xfrm>
            <a:off x="1747685" y="2319867"/>
            <a:ext cx="5885697" cy="29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4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Electrónica</a:t>
            </a:r>
            <a:endParaRPr lang="es-ES" dirty="0"/>
          </a:p>
        </p:txBody>
      </p:sp>
      <p:pic>
        <p:nvPicPr>
          <p:cNvPr id="3" name="Imagen 2" descr="2014-09-24 12.50.25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b="21055"/>
          <a:stretch/>
        </p:blipFill>
        <p:spPr>
          <a:xfrm>
            <a:off x="1747685" y="2319867"/>
            <a:ext cx="5885697" cy="297303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23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507592" y="1320804"/>
            <a:ext cx="209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Fuente de alimentación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12" name="Conector recto de flecha 11"/>
          <p:cNvCxnSpPr>
            <a:stCxn id="5" idx="2"/>
          </p:cNvCxnSpPr>
          <p:nvPr/>
        </p:nvCxnSpPr>
        <p:spPr>
          <a:xfrm>
            <a:off x="6553200" y="2028690"/>
            <a:ext cx="0" cy="748378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45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Electrónica</a:t>
            </a:r>
            <a:endParaRPr lang="es-ES" dirty="0"/>
          </a:p>
        </p:txBody>
      </p:sp>
      <p:pic>
        <p:nvPicPr>
          <p:cNvPr id="3" name="Imagen 2" descr="2014-09-24 12.50.25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b="21055"/>
          <a:stretch/>
        </p:blipFill>
        <p:spPr>
          <a:xfrm>
            <a:off x="1747685" y="2319867"/>
            <a:ext cx="5885697" cy="297303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24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507592" y="1320804"/>
            <a:ext cx="209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Fuente de alimentación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14406" y="1320805"/>
            <a:ext cx="1740661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Convertidores DC/DC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11" name="Conector recto de flecha 10"/>
          <p:cNvCxnSpPr>
            <a:stCxn id="6" idx="2"/>
          </p:cNvCxnSpPr>
          <p:nvPr/>
        </p:nvCxnSpPr>
        <p:spPr>
          <a:xfrm>
            <a:off x="3684737" y="2028690"/>
            <a:ext cx="480863" cy="76531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5" idx="2"/>
          </p:cNvCxnSpPr>
          <p:nvPr/>
        </p:nvCxnSpPr>
        <p:spPr>
          <a:xfrm>
            <a:off x="6553200" y="2028690"/>
            <a:ext cx="0" cy="748378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45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Electrónica</a:t>
            </a:r>
            <a:endParaRPr lang="es-ES" dirty="0"/>
          </a:p>
        </p:txBody>
      </p:sp>
      <p:pic>
        <p:nvPicPr>
          <p:cNvPr id="3" name="Imagen 2" descr="2014-09-24 12.50.25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b="21055"/>
          <a:stretch/>
        </p:blipFill>
        <p:spPr>
          <a:xfrm>
            <a:off x="1747685" y="2319867"/>
            <a:ext cx="5885697" cy="297303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25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507592" y="1320804"/>
            <a:ext cx="209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Fuente de alimentación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14406" y="1320805"/>
            <a:ext cx="1740661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Convertidores DC/DC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47685" y="5703390"/>
            <a:ext cx="1740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Placa de calentadores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11" name="Conector recto de flecha 10"/>
          <p:cNvCxnSpPr>
            <a:stCxn id="6" idx="2"/>
          </p:cNvCxnSpPr>
          <p:nvPr/>
        </p:nvCxnSpPr>
        <p:spPr>
          <a:xfrm>
            <a:off x="3684737" y="2028690"/>
            <a:ext cx="480863" cy="76531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5" idx="2"/>
          </p:cNvCxnSpPr>
          <p:nvPr/>
        </p:nvCxnSpPr>
        <p:spPr>
          <a:xfrm>
            <a:off x="6553200" y="2028690"/>
            <a:ext cx="0" cy="748378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7" idx="0"/>
          </p:cNvCxnSpPr>
          <p:nvPr/>
        </p:nvCxnSpPr>
        <p:spPr>
          <a:xfrm flipV="1">
            <a:off x="2618016" y="4470400"/>
            <a:ext cx="0" cy="123299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45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Electrónica</a:t>
            </a:r>
            <a:endParaRPr lang="es-ES" dirty="0"/>
          </a:p>
        </p:txBody>
      </p:sp>
      <p:pic>
        <p:nvPicPr>
          <p:cNvPr id="3" name="Imagen 2" descr="2014-09-24 12.50.25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b="21055"/>
          <a:stretch/>
        </p:blipFill>
        <p:spPr>
          <a:xfrm>
            <a:off x="1747685" y="2319867"/>
            <a:ext cx="5885697" cy="297303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26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507592" y="1320804"/>
            <a:ext cx="209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Fuente de alimentación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14406" y="1320805"/>
            <a:ext cx="1740661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Convertidores DC/DC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47685" y="5703390"/>
            <a:ext cx="1740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Placa de calentadores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820203" y="5797722"/>
            <a:ext cx="1740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>
                <a:latin typeface="PT Sans"/>
                <a:cs typeface="PT Sans"/>
              </a:rPr>
              <a:t>Arduino</a:t>
            </a:r>
            <a:r>
              <a:rPr lang="es-ES" sz="2000" dirty="0" smtClean="0">
                <a:latin typeface="PT Sans"/>
                <a:cs typeface="PT Sans"/>
              </a:rPr>
              <a:t> Mega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11" name="Conector recto de flecha 10"/>
          <p:cNvCxnSpPr>
            <a:stCxn id="6" idx="2"/>
          </p:cNvCxnSpPr>
          <p:nvPr/>
        </p:nvCxnSpPr>
        <p:spPr>
          <a:xfrm>
            <a:off x="3684737" y="2028690"/>
            <a:ext cx="480863" cy="76531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5" idx="2"/>
          </p:cNvCxnSpPr>
          <p:nvPr/>
        </p:nvCxnSpPr>
        <p:spPr>
          <a:xfrm>
            <a:off x="6553200" y="2028690"/>
            <a:ext cx="0" cy="748378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7" idx="0"/>
          </p:cNvCxnSpPr>
          <p:nvPr/>
        </p:nvCxnSpPr>
        <p:spPr>
          <a:xfrm flipV="1">
            <a:off x="2618016" y="4470400"/>
            <a:ext cx="0" cy="123299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8" idx="0"/>
          </p:cNvCxnSpPr>
          <p:nvPr/>
        </p:nvCxnSpPr>
        <p:spPr>
          <a:xfrm flipH="1" flipV="1">
            <a:off x="3820203" y="4622800"/>
            <a:ext cx="870331" cy="1174922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45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Electrónica</a:t>
            </a:r>
            <a:endParaRPr lang="es-ES" dirty="0"/>
          </a:p>
        </p:txBody>
      </p:sp>
      <p:pic>
        <p:nvPicPr>
          <p:cNvPr id="3" name="Imagen 2" descr="2014-09-24 12.50.25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16" b="21055"/>
          <a:stretch/>
        </p:blipFill>
        <p:spPr>
          <a:xfrm>
            <a:off x="1747685" y="2319867"/>
            <a:ext cx="5885697" cy="297303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27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5507592" y="1320804"/>
            <a:ext cx="2091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Fuente de alimentación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14406" y="1320805"/>
            <a:ext cx="1740661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Convertidores DC/DC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47685" y="5703390"/>
            <a:ext cx="1740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Placa de calentadores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820203" y="5797722"/>
            <a:ext cx="1740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>
                <a:latin typeface="PT Sans"/>
                <a:cs typeface="PT Sans"/>
              </a:rPr>
              <a:t>Arduino</a:t>
            </a:r>
            <a:r>
              <a:rPr lang="es-ES" sz="2000" dirty="0" smtClean="0">
                <a:latin typeface="PT Sans"/>
                <a:cs typeface="PT Sans"/>
              </a:rPr>
              <a:t> Mega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892721" y="5657223"/>
            <a:ext cx="1740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Driver motor</a:t>
            </a:r>
            <a:endParaRPr lang="es-ES" sz="2000" dirty="0">
              <a:latin typeface="PT Sans"/>
              <a:cs typeface="PT Sans"/>
            </a:endParaRPr>
          </a:p>
        </p:txBody>
      </p:sp>
      <p:cxnSp>
        <p:nvCxnSpPr>
          <p:cNvPr id="11" name="Conector recto de flecha 10"/>
          <p:cNvCxnSpPr>
            <a:stCxn id="6" idx="2"/>
          </p:cNvCxnSpPr>
          <p:nvPr/>
        </p:nvCxnSpPr>
        <p:spPr>
          <a:xfrm>
            <a:off x="3684737" y="2028690"/>
            <a:ext cx="480863" cy="76531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5" idx="2"/>
          </p:cNvCxnSpPr>
          <p:nvPr/>
        </p:nvCxnSpPr>
        <p:spPr>
          <a:xfrm>
            <a:off x="6553200" y="2028690"/>
            <a:ext cx="0" cy="748378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7" idx="0"/>
          </p:cNvCxnSpPr>
          <p:nvPr/>
        </p:nvCxnSpPr>
        <p:spPr>
          <a:xfrm flipV="1">
            <a:off x="2618016" y="4470400"/>
            <a:ext cx="0" cy="1232990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8" idx="0"/>
          </p:cNvCxnSpPr>
          <p:nvPr/>
        </p:nvCxnSpPr>
        <p:spPr>
          <a:xfrm flipH="1" flipV="1">
            <a:off x="3820203" y="4622800"/>
            <a:ext cx="870331" cy="1174922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9" idx="0"/>
          </p:cNvCxnSpPr>
          <p:nvPr/>
        </p:nvCxnSpPr>
        <p:spPr>
          <a:xfrm flipH="1" flipV="1">
            <a:off x="5507592" y="4622800"/>
            <a:ext cx="1255460" cy="1034423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22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Arduino</a:t>
            </a:r>
            <a:endParaRPr lang="es-ES" dirty="0"/>
          </a:p>
        </p:txBody>
      </p:sp>
      <p:pic>
        <p:nvPicPr>
          <p:cNvPr id="11" name="Marcador de contenido 10" descr="im120411002_8.jp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2" t="3351" r="8813" b="5725"/>
          <a:stretch/>
        </p:blipFill>
        <p:spPr>
          <a:xfrm>
            <a:off x="457200" y="1600200"/>
            <a:ext cx="3979333" cy="4365096"/>
          </a:xfrm>
        </p:spPr>
      </p:pic>
      <p:sp>
        <p:nvSpPr>
          <p:cNvPr id="10" name="Marcador de contenido 9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292600" cy="47328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/>
              <a:t>Modelo: Mega 2560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Recursos:</a:t>
            </a:r>
          </a:p>
          <a:p>
            <a:r>
              <a:rPr lang="es-ES" dirty="0" smtClean="0"/>
              <a:t>GPIO</a:t>
            </a:r>
          </a:p>
          <a:p>
            <a:r>
              <a:rPr lang="es-ES" dirty="0" smtClean="0"/>
              <a:t>Entradas anal</a:t>
            </a:r>
            <a:r>
              <a:rPr lang="es-ES" dirty="0" smtClean="0"/>
              <a:t>ógicas</a:t>
            </a:r>
            <a:endParaRPr lang="es-ES" dirty="0" smtClean="0"/>
          </a:p>
          <a:p>
            <a:r>
              <a:rPr lang="es-ES" dirty="0" smtClean="0"/>
              <a:t>PWM</a:t>
            </a:r>
          </a:p>
          <a:p>
            <a:r>
              <a:rPr lang="es-ES" dirty="0" smtClean="0"/>
              <a:t>Temporización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dirty="0" smtClean="0"/>
              <a:t>Programaci</a:t>
            </a:r>
            <a:r>
              <a:rPr lang="es-ES" dirty="0" smtClean="0"/>
              <a:t>ón: </a:t>
            </a:r>
            <a:r>
              <a:rPr lang="es-ES" dirty="0" err="1" smtClean="0"/>
              <a:t>Arduino</a:t>
            </a:r>
            <a:r>
              <a:rPr lang="es-ES" dirty="0" smtClean="0"/>
              <a:t> IDE, </a:t>
            </a:r>
            <a:r>
              <a:rPr lang="es-ES" dirty="0" smtClean="0"/>
              <a:t>C/</a:t>
            </a:r>
            <a:r>
              <a:rPr lang="es-ES" dirty="0" smtClean="0"/>
              <a:t>C++</a:t>
            </a:r>
            <a:endParaRPr lang="es-ES" dirty="0" smtClean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49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Interfaz </a:t>
            </a:r>
            <a:r>
              <a:rPr lang="es-ES" dirty="0" err="1" smtClean="0"/>
              <a:t>LCD+Encoder</a:t>
            </a:r>
            <a:endParaRPr lang="es-ES" dirty="0"/>
          </a:p>
        </p:txBody>
      </p:sp>
      <p:pic>
        <p:nvPicPr>
          <p:cNvPr id="3" name="Imagen 2" descr="2014-09-24 12.49.3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6" t="211" r="33102" b="-537"/>
          <a:stretch/>
        </p:blipFill>
        <p:spPr>
          <a:xfrm>
            <a:off x="1159820" y="1417639"/>
            <a:ext cx="3187808" cy="4729162"/>
          </a:xfrm>
          <a:prstGeom prst="rect">
            <a:avLst/>
          </a:prstGeom>
        </p:spPr>
      </p:pic>
      <p:pic>
        <p:nvPicPr>
          <p:cNvPr id="4" name="Imagen 3" descr="2014-09-24 12.49.27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t="10959" r="29447" b="11487"/>
          <a:stretch/>
        </p:blipFill>
        <p:spPr>
          <a:xfrm>
            <a:off x="4531185" y="1417638"/>
            <a:ext cx="3952410" cy="4627995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29</a:t>
            </a:fld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5245100" y="3962400"/>
            <a:ext cx="984250" cy="177800"/>
          </a:xfrm>
          <a:prstGeom prst="rect">
            <a:avLst/>
          </a:prstGeom>
          <a:noFill/>
          <a:ln w="28575" cmpd="sng">
            <a:solidFill>
              <a:srgbClr val="DE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/>
          <p:cNvCxnSpPr>
            <a:stCxn id="12" idx="0"/>
          </p:cNvCxnSpPr>
          <p:nvPr/>
        </p:nvCxnSpPr>
        <p:spPr>
          <a:xfrm flipV="1">
            <a:off x="5340350" y="4140201"/>
            <a:ext cx="0" cy="685801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15" idx="0"/>
          </p:cNvCxnSpPr>
          <p:nvPr/>
        </p:nvCxnSpPr>
        <p:spPr>
          <a:xfrm flipV="1">
            <a:off x="5714132" y="4152900"/>
            <a:ext cx="0" cy="1426872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6083300" y="4140200"/>
            <a:ext cx="0" cy="685802"/>
          </a:xfrm>
          <a:prstGeom prst="straightConnector1">
            <a:avLst/>
          </a:prstGeom>
          <a:ln>
            <a:solidFill>
              <a:srgbClr val="DE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4905184" y="4826002"/>
            <a:ext cx="87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Icono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5084132" y="5579772"/>
            <a:ext cx="12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V</a:t>
            </a:r>
            <a:r>
              <a:rPr lang="es-ES" sz="2000" dirty="0" smtClean="0">
                <a:latin typeface="PT Sans"/>
                <a:cs typeface="PT Sans"/>
              </a:rPr>
              <a:t>a</a:t>
            </a:r>
            <a:r>
              <a:rPr lang="es-ES" sz="2000" dirty="0" smtClean="0">
                <a:latin typeface="PT Sans"/>
                <a:cs typeface="PT Sans"/>
              </a:rPr>
              <a:t>lor real</a:t>
            </a:r>
            <a:endParaRPr lang="es-ES" sz="2000" dirty="0">
              <a:latin typeface="PT Sans"/>
              <a:cs typeface="PT Sans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5747998" y="4846244"/>
            <a:ext cx="1787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PT Sans"/>
                <a:cs typeface="PT Sans"/>
              </a:rPr>
              <a:t>V</a:t>
            </a:r>
            <a:r>
              <a:rPr lang="es-ES" sz="2000" dirty="0" smtClean="0">
                <a:latin typeface="PT Sans"/>
                <a:cs typeface="PT Sans"/>
              </a:rPr>
              <a:t>a</a:t>
            </a:r>
            <a:r>
              <a:rPr lang="es-ES" sz="2000" dirty="0" smtClean="0">
                <a:latin typeface="PT Sans"/>
                <a:cs typeface="PT Sans"/>
              </a:rPr>
              <a:t>lor  consigna</a:t>
            </a:r>
            <a:endParaRPr lang="es-ES" sz="20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22644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2218267"/>
            <a:ext cx="8229600" cy="3907897"/>
          </a:xfrm>
        </p:spPr>
        <p:txBody>
          <a:bodyPr>
            <a:normAutofit/>
          </a:bodyPr>
          <a:lstStyle/>
          <a:p>
            <a:r>
              <a:rPr lang="es-ES" sz="3600" b="1" dirty="0" smtClean="0">
                <a:latin typeface="PT Sans"/>
                <a:cs typeface="PT Sans"/>
              </a:rPr>
              <a:t>Introducción</a:t>
            </a:r>
          </a:p>
          <a:p>
            <a:r>
              <a:rPr lang="es-ES" sz="3600" dirty="0" smtClean="0">
                <a:solidFill>
                  <a:schemeClr val="bg1">
                    <a:lumMod val="50000"/>
                  </a:schemeClr>
                </a:solidFill>
                <a:latin typeface="PT Sans"/>
                <a:cs typeface="PT Sans"/>
              </a:rPr>
              <a:t>Descripción del extrusor</a:t>
            </a:r>
          </a:p>
          <a:p>
            <a:r>
              <a:rPr lang="es-ES" sz="3600" dirty="0" smtClean="0">
                <a:solidFill>
                  <a:schemeClr val="bg1">
                    <a:lumMod val="50000"/>
                  </a:schemeClr>
                </a:solidFill>
                <a:latin typeface="PT Sans"/>
                <a:cs typeface="PT Sans"/>
              </a:rPr>
              <a:t>Discusión de resultados</a:t>
            </a:r>
            <a:endParaRPr lang="es-ES" sz="3600" dirty="0">
              <a:solidFill>
                <a:schemeClr val="bg1">
                  <a:lumMod val="50000"/>
                </a:schemeClr>
              </a:solidFill>
              <a:latin typeface="PT Sans"/>
              <a:cs typeface="PT San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z="2000" smtClean="0">
                <a:latin typeface="PT Sans"/>
                <a:cs typeface="PT Sans"/>
              </a:rPr>
              <a:t>3</a:t>
            </a:fld>
            <a:endParaRPr lang="es-ES" sz="20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9171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final</a:t>
            </a:r>
            <a:endParaRPr lang="es-ES" dirty="0"/>
          </a:p>
        </p:txBody>
      </p:sp>
      <p:pic>
        <p:nvPicPr>
          <p:cNvPr id="3" name="Imagen 2" descr="MemoriaTFG_pdf__page_107_of_151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200" y="1417639"/>
            <a:ext cx="6840000" cy="4553101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4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El extrusor en funcionamiento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31</a:t>
            </a:fld>
            <a:endParaRPr lang="es-ES"/>
          </a:p>
        </p:txBody>
      </p:sp>
      <p:pic>
        <p:nvPicPr>
          <p:cNvPr id="4" name="2014-09-04 21.20.55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3072" y="1409699"/>
            <a:ext cx="7417330" cy="417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5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Discusión de resultados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32</a:t>
            </a:fld>
            <a:endParaRPr lang="es-ES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57200" y="2218267"/>
            <a:ext cx="8229600" cy="3907897"/>
          </a:xfrm>
        </p:spPr>
        <p:txBody>
          <a:bodyPr>
            <a:normAutofit/>
          </a:bodyPr>
          <a:lstStyle/>
          <a:p>
            <a:r>
              <a:rPr lang="es-ES" sz="3600" dirty="0" smtClean="0">
                <a:solidFill>
                  <a:srgbClr val="7F7F7F"/>
                </a:solidFill>
                <a:latin typeface="PT Sans"/>
                <a:cs typeface="PT Sans"/>
              </a:rPr>
              <a:t>Introducción</a:t>
            </a:r>
          </a:p>
          <a:p>
            <a:r>
              <a:rPr lang="es-ES" sz="3600" dirty="0" smtClean="0">
                <a:solidFill>
                  <a:schemeClr val="bg1">
                    <a:lumMod val="50000"/>
                  </a:schemeClr>
                </a:solidFill>
                <a:latin typeface="PT Sans"/>
                <a:cs typeface="PT Sans"/>
              </a:rPr>
              <a:t>Descripción del extrusor</a:t>
            </a:r>
          </a:p>
          <a:p>
            <a:r>
              <a:rPr lang="es-E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T Sans"/>
                <a:cs typeface="PT Sans"/>
              </a:rPr>
              <a:t>Discusión de resultados</a:t>
            </a:r>
            <a:endParaRPr lang="es-ES" sz="3600" b="1" dirty="0">
              <a:solidFill>
                <a:schemeClr val="tx1">
                  <a:lumMod val="95000"/>
                  <a:lumOff val="5000"/>
                </a:schemeClr>
              </a:solidFill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4179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Coste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768590632"/>
              </p:ext>
            </p:extLst>
          </p:nvPr>
        </p:nvGraphicFramePr>
        <p:xfrm>
          <a:off x="584200" y="2258487"/>
          <a:ext cx="3911600" cy="404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Marcador de contenido 6"/>
          <p:cNvSpPr txBox="1">
            <a:spLocks/>
          </p:cNvSpPr>
          <p:nvPr/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kern="1200">
                <a:solidFill>
                  <a:schemeClr val="tx1"/>
                </a:solidFill>
                <a:latin typeface="Charter Roman"/>
                <a:ea typeface="+mn-ea"/>
                <a:cs typeface="Charter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dirty="0" smtClean="0"/>
              <a:t>Coste de material: 375 €</a:t>
            </a:r>
          </a:p>
        </p:txBody>
      </p:sp>
      <p:sp>
        <p:nvSpPr>
          <p:cNvPr id="6" name="Marcador de contenido 7"/>
          <p:cNvSpPr txBox="1">
            <a:spLocks/>
          </p:cNvSpPr>
          <p:nvPr/>
        </p:nvSpPr>
        <p:spPr>
          <a:xfrm>
            <a:off x="5096932" y="1600201"/>
            <a:ext cx="3589867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kern="1200">
                <a:solidFill>
                  <a:schemeClr val="tx1"/>
                </a:solidFill>
                <a:latin typeface="Charter Roman"/>
                <a:ea typeface="+mn-ea"/>
                <a:cs typeface="Charter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dirty="0" smtClean="0"/>
              <a:t>Otros costes:</a:t>
            </a:r>
          </a:p>
          <a:p>
            <a:pPr marL="0" indent="0">
              <a:buFont typeface="Arial"/>
              <a:buNone/>
            </a:pPr>
            <a:endParaRPr lang="es-ES" dirty="0" smtClean="0"/>
          </a:p>
          <a:p>
            <a:r>
              <a:rPr lang="es-ES" dirty="0" smtClean="0"/>
              <a:t>Coste de desarrollo</a:t>
            </a:r>
          </a:p>
          <a:p>
            <a:pPr marL="0" indent="0">
              <a:buNone/>
            </a:pPr>
            <a:r>
              <a:rPr lang="es-ES" dirty="0" smtClean="0"/>
              <a:t>	10 542.93 €</a:t>
            </a:r>
            <a:endParaRPr lang="es-ES" dirty="0"/>
          </a:p>
          <a:p>
            <a:endParaRPr lang="es-ES" dirty="0" smtClean="0"/>
          </a:p>
          <a:p>
            <a:r>
              <a:rPr lang="es-ES" dirty="0" smtClean="0"/>
              <a:t>Coste unitario</a:t>
            </a:r>
          </a:p>
          <a:p>
            <a:pPr marL="0" indent="0">
              <a:buNone/>
            </a:pPr>
            <a:r>
              <a:rPr lang="es-ES" dirty="0" smtClean="0"/>
              <a:t>	1 000.00 €</a:t>
            </a:r>
          </a:p>
          <a:p>
            <a:endParaRPr lang="es-ES" dirty="0" smtClean="0"/>
          </a:p>
          <a:p>
            <a:pPr marL="0" indent="0">
              <a:buFont typeface="Arial"/>
              <a:buNone/>
            </a:pPr>
            <a:endParaRPr lang="es-ES" dirty="0"/>
          </a:p>
        </p:txBody>
      </p:sp>
      <p:cxnSp>
        <p:nvCxnSpPr>
          <p:cNvPr id="7" name="Conector recto 6"/>
          <p:cNvCxnSpPr/>
          <p:nvPr/>
        </p:nvCxnSpPr>
        <p:spPr>
          <a:xfrm>
            <a:off x="4834467" y="1600201"/>
            <a:ext cx="33867" cy="45259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930401" y="40978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€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3117306" y="416399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€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372241" y="540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€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334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reproducible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Herramientas </a:t>
            </a:r>
            <a:r>
              <a:rPr lang="es-ES" dirty="0" smtClean="0"/>
              <a:t>libres</a:t>
            </a:r>
            <a:endParaRPr lang="es-ES" dirty="0" smtClean="0"/>
          </a:p>
          <a:p>
            <a:pPr lvl="1"/>
            <a:r>
              <a:rPr lang="es-ES" dirty="0" smtClean="0">
                <a:latin typeface="Charter Roman"/>
                <a:cs typeface="Charter Roman"/>
              </a:rPr>
              <a:t>Software: </a:t>
            </a:r>
            <a:r>
              <a:rPr lang="es-ES" dirty="0" err="1" smtClean="0">
                <a:latin typeface="Charter Roman"/>
                <a:cs typeface="Charter Roman"/>
              </a:rPr>
              <a:t>FreeCAD</a:t>
            </a:r>
            <a:r>
              <a:rPr lang="es-ES" dirty="0" smtClean="0">
                <a:latin typeface="Charter Roman"/>
                <a:cs typeface="Charter Roman"/>
              </a:rPr>
              <a:t>, </a:t>
            </a:r>
            <a:r>
              <a:rPr lang="es-ES" dirty="0" err="1" smtClean="0">
                <a:latin typeface="Charter Roman"/>
                <a:cs typeface="Charter Roman"/>
              </a:rPr>
              <a:t>iPython</a:t>
            </a:r>
            <a:r>
              <a:rPr lang="es-ES" dirty="0" smtClean="0">
                <a:latin typeface="Charter Roman"/>
                <a:cs typeface="Charter Roman"/>
              </a:rPr>
              <a:t>, Slic3r</a:t>
            </a:r>
            <a:r>
              <a:rPr lang="es-ES" dirty="0" smtClean="0">
                <a:latin typeface="Charter Roman"/>
                <a:cs typeface="Charter Roman"/>
              </a:rPr>
              <a:t>…</a:t>
            </a:r>
            <a:endParaRPr lang="es-ES" dirty="0" smtClean="0">
              <a:latin typeface="Charter Roman"/>
              <a:cs typeface="Charter Roman"/>
            </a:endParaRPr>
          </a:p>
          <a:p>
            <a:pPr lvl="1"/>
            <a:r>
              <a:rPr lang="es-ES" dirty="0" err="1" smtClean="0">
                <a:latin typeface="Charter Roman"/>
                <a:cs typeface="Charter Roman"/>
              </a:rPr>
              <a:t>Arduino</a:t>
            </a:r>
            <a:endParaRPr lang="es-ES" dirty="0" smtClean="0">
              <a:latin typeface="Charter Roman"/>
              <a:cs typeface="Charter Roman"/>
            </a:endParaRPr>
          </a:p>
          <a:p>
            <a:r>
              <a:rPr lang="es-ES" dirty="0" smtClean="0"/>
              <a:t>Impresión 3D</a:t>
            </a:r>
          </a:p>
          <a:p>
            <a:r>
              <a:rPr lang="es-ES" dirty="0" smtClean="0"/>
              <a:t>Componentes </a:t>
            </a:r>
            <a:r>
              <a:rPr lang="es-ES" dirty="0" smtClean="0">
                <a:latin typeface="Charter Italic"/>
                <a:cs typeface="Charter Italic"/>
              </a:rPr>
              <a:t>off-</a:t>
            </a:r>
            <a:r>
              <a:rPr lang="es-ES" dirty="0" err="1" smtClean="0">
                <a:latin typeface="Charter Italic"/>
                <a:cs typeface="Charter Italic"/>
              </a:rPr>
              <a:t>the</a:t>
            </a:r>
            <a:r>
              <a:rPr lang="es-ES" dirty="0" smtClean="0">
                <a:latin typeface="Charter Italic"/>
                <a:cs typeface="Charter Italic"/>
              </a:rPr>
              <a:t>-</a:t>
            </a:r>
            <a:r>
              <a:rPr lang="es-ES" dirty="0" err="1" smtClean="0">
                <a:latin typeface="Charter Italic"/>
                <a:cs typeface="Charter Italic"/>
              </a:rPr>
              <a:t>shelf</a:t>
            </a:r>
            <a:endParaRPr lang="es-ES" i="1" dirty="0">
              <a:latin typeface="Charter Italic"/>
              <a:cs typeface="Charter Italic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34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838" y="5407427"/>
            <a:ext cx="3021429" cy="54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065" y="5335443"/>
            <a:ext cx="828393" cy="54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40" y="5335443"/>
            <a:ext cx="1585822" cy="54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40" y="4449231"/>
            <a:ext cx="540000" cy="54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398" y="4449231"/>
            <a:ext cx="540000" cy="54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995" y="4449231"/>
            <a:ext cx="540000" cy="540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0538" y="5335443"/>
            <a:ext cx="1588234" cy="540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9831" y="5335443"/>
            <a:ext cx="62702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3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Diseño abierto</a:t>
            </a:r>
            <a:endParaRPr lang="es-ES" dirty="0"/>
          </a:p>
        </p:txBody>
      </p:sp>
      <p:pic>
        <p:nvPicPr>
          <p:cNvPr id="3" name="Imagen 2" descr="diegotrap_filament_extru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4" y="1289980"/>
            <a:ext cx="7907865" cy="491246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52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Especificaciones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30358"/>
              </p:ext>
            </p:extLst>
          </p:nvPr>
        </p:nvGraphicFramePr>
        <p:xfrm>
          <a:off x="605368" y="1930401"/>
          <a:ext cx="8318500" cy="3996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8462"/>
                <a:gridCol w="3250019"/>
                <a:gridCol w="3250019"/>
              </a:tblGrid>
              <a:tr h="592666">
                <a:tc>
                  <a:txBody>
                    <a:bodyPr/>
                    <a:lstStyle/>
                    <a:p>
                      <a:endParaRPr lang="es-ES" sz="2000" b="1" dirty="0">
                        <a:latin typeface="Charter Roman"/>
                        <a:cs typeface="Charter Roman"/>
                      </a:endParaRPr>
                    </a:p>
                  </a:txBody>
                  <a:tcPr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 smtClean="0">
                          <a:latin typeface="Charter Black"/>
                          <a:cs typeface="Charter Black"/>
                        </a:rPr>
                        <a:t>Objetivo</a:t>
                      </a:r>
                      <a:endParaRPr lang="es-ES" sz="2000" b="0" dirty="0">
                        <a:latin typeface="Charter Black"/>
                        <a:cs typeface="Charter Black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 smtClean="0">
                          <a:latin typeface="Charter Black"/>
                          <a:cs typeface="Charter Black"/>
                        </a:rPr>
                        <a:t>Resultado</a:t>
                      </a:r>
                      <a:endParaRPr lang="es-ES" sz="2000" b="0" dirty="0">
                        <a:latin typeface="Charter Black"/>
                        <a:cs typeface="Charter Black"/>
                      </a:endParaRPr>
                    </a:p>
                  </a:txBody>
                  <a:tcPr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4533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 smtClean="0">
                          <a:latin typeface="Charter Black"/>
                          <a:cs typeface="Charter Black"/>
                        </a:rPr>
                        <a:t>Coste de materiales:</a:t>
                      </a:r>
                      <a:endParaRPr lang="es-ES" sz="2000" b="0" dirty="0">
                        <a:latin typeface="Charter Black"/>
                        <a:cs typeface="Charter Black"/>
                      </a:endParaRPr>
                    </a:p>
                  </a:txBody>
                  <a:tcPr anchor="ctr"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latin typeface="Charter Roman"/>
                          <a:cs typeface="Charter Roman"/>
                        </a:rPr>
                        <a:t>&lt;500€</a:t>
                      </a:r>
                      <a:endParaRPr lang="es-ES" sz="2000" dirty="0">
                        <a:latin typeface="Charter Roman"/>
                        <a:cs typeface="Charter Roman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latin typeface="Charter Roman"/>
                          <a:cs typeface="Charter Roman"/>
                        </a:rPr>
                        <a:t>375€</a:t>
                      </a:r>
                      <a:endParaRPr lang="es-ES" sz="2000" dirty="0">
                        <a:latin typeface="Charter Roman"/>
                        <a:cs typeface="Charter Roman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51934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 smtClean="0">
                          <a:latin typeface="Charter Black"/>
                          <a:cs typeface="Charter Black"/>
                        </a:rPr>
                        <a:t>Capacidad:</a:t>
                      </a:r>
                      <a:endParaRPr lang="es-ES" sz="2000" b="0" dirty="0">
                        <a:latin typeface="Charter Black"/>
                        <a:cs typeface="Charter Black"/>
                      </a:endParaRPr>
                    </a:p>
                  </a:txBody>
                  <a:tcPr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latin typeface="Charter Roman"/>
                          <a:cs typeface="Charter Roman"/>
                        </a:rPr>
                        <a:t>&gt;0.25kg/h</a:t>
                      </a:r>
                      <a:endParaRPr lang="es-ES" sz="2000" dirty="0">
                        <a:latin typeface="Charter Roman"/>
                        <a:cs typeface="Charter Roman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latin typeface="Charter Roman"/>
                          <a:cs typeface="Charter Roman"/>
                        </a:rPr>
                        <a:t>0.40kg/h</a:t>
                      </a:r>
                      <a:endParaRPr lang="es-ES" sz="2000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</a:tr>
              <a:tr h="808566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 smtClean="0">
                          <a:latin typeface="Charter Black"/>
                          <a:cs typeface="Charter Black"/>
                        </a:rPr>
                        <a:t>Material:</a:t>
                      </a:r>
                      <a:endParaRPr lang="es-ES" sz="2000" b="0" dirty="0">
                        <a:latin typeface="Charter Black"/>
                        <a:cs typeface="Charter Black"/>
                      </a:endParaRPr>
                    </a:p>
                  </a:txBody>
                  <a:tcPr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latin typeface="Charter Roman"/>
                          <a:cs typeface="Charter Roman"/>
                        </a:rPr>
                        <a:t>ABS</a:t>
                      </a:r>
                      <a:endParaRPr lang="es-ES" sz="2000" dirty="0">
                        <a:latin typeface="Charter Roman"/>
                        <a:cs typeface="Charter Roman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latin typeface="Charter Roman"/>
                          <a:cs typeface="Charter Roman"/>
                        </a:rPr>
                        <a:t>ABS</a:t>
                      </a:r>
                      <a:endParaRPr lang="es-ES" sz="2000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</a:tr>
              <a:tr h="808566">
                <a:tc>
                  <a:txBody>
                    <a:bodyPr/>
                    <a:lstStyle/>
                    <a:p>
                      <a:pPr algn="ctr"/>
                      <a:r>
                        <a:rPr lang="es-ES" sz="2000" b="0" dirty="0" smtClean="0">
                          <a:latin typeface="Charter Black"/>
                          <a:cs typeface="Charter Black"/>
                        </a:rPr>
                        <a:t>Filamento:</a:t>
                      </a:r>
                      <a:endParaRPr lang="es-ES" sz="2000" b="0" dirty="0">
                        <a:latin typeface="Charter Black"/>
                        <a:cs typeface="Charter Black"/>
                      </a:endParaRPr>
                    </a:p>
                  </a:txBody>
                  <a:tcPr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latin typeface="Charter Roman"/>
                          <a:cs typeface="Charter Roman"/>
                        </a:rPr>
                        <a:t>Filamento usable</a:t>
                      </a:r>
                      <a:endParaRPr lang="es-ES" sz="2000" dirty="0">
                        <a:latin typeface="Charter Roman"/>
                        <a:cs typeface="Charter Roman"/>
                      </a:endParaRP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>
                          <a:latin typeface="Charter Roman"/>
                          <a:cs typeface="Charter Roman"/>
                        </a:rPr>
                        <a:t>Filamento</a:t>
                      </a:r>
                      <a:r>
                        <a:rPr lang="es-ES" sz="2000" baseline="0" dirty="0" smtClean="0">
                          <a:latin typeface="Charter Roman"/>
                          <a:cs typeface="Charter Roman"/>
                        </a:rPr>
                        <a:t> usable</a:t>
                      </a:r>
                      <a:endParaRPr lang="es-ES" sz="2000" dirty="0">
                        <a:latin typeface="Charter Roman"/>
                        <a:cs typeface="Charter Roman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21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Filamento usable</a:t>
            </a:r>
            <a:endParaRPr lang="es-ES" dirty="0"/>
          </a:p>
        </p:txBody>
      </p:sp>
      <p:pic>
        <p:nvPicPr>
          <p:cNvPr id="3" name="Imagen 2" descr="MemoriaTFG_pdf__page_104_of_151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29" y="1456266"/>
            <a:ext cx="4977737" cy="369940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37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675467" y="5155674"/>
            <a:ext cx="225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harter Roman"/>
                <a:cs typeface="Charter Roman"/>
              </a:rPr>
              <a:t>f</a:t>
            </a:r>
            <a:r>
              <a:rPr lang="es-ES" sz="2400" dirty="0" smtClean="0">
                <a:latin typeface="Charter Roman"/>
                <a:cs typeface="Charter Roman"/>
              </a:rPr>
              <a:t>ilamento del proyecto</a:t>
            </a:r>
            <a:endParaRPr lang="es-ES" sz="2400" dirty="0">
              <a:latin typeface="Charter Roman"/>
              <a:cs typeface="Charter Roman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48901" y="5155674"/>
            <a:ext cx="1544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harter Roman"/>
                <a:cs typeface="Charter Roman"/>
              </a:rPr>
              <a:t>f</a:t>
            </a:r>
            <a:r>
              <a:rPr lang="es-ES" sz="2400" dirty="0" smtClean="0">
                <a:latin typeface="Charter Roman"/>
                <a:cs typeface="Charter Roman"/>
              </a:rPr>
              <a:t>ilamento comercial</a:t>
            </a:r>
          </a:p>
        </p:txBody>
      </p:sp>
    </p:spTree>
    <p:extLst>
      <p:ext uri="{BB962C8B-B14F-4D97-AF65-F5344CB8AC3E}">
        <p14:creationId xmlns:p14="http://schemas.microsoft.com/office/powerpoint/2010/main" val="384463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2014-10-02 19.11.2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" t="20635" b="11474"/>
          <a:stretch/>
        </p:blipFill>
        <p:spPr>
          <a:xfrm>
            <a:off x="982133" y="931339"/>
            <a:ext cx="7200000" cy="38913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57200" y="5249336"/>
            <a:ext cx="8686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200" dirty="0" err="1">
                <a:latin typeface="PT Sans"/>
                <a:cs typeface="PT Sans"/>
              </a:rPr>
              <a:t>https</a:t>
            </a:r>
            <a:r>
              <a:rPr lang="pl-PL" sz="3200" dirty="0">
                <a:latin typeface="PT Sans"/>
                <a:cs typeface="PT Sans"/>
              </a:rPr>
              <a:t>://</a:t>
            </a:r>
            <a:r>
              <a:rPr lang="pl-PL" sz="3200" dirty="0" err="1">
                <a:latin typeface="PT Sans"/>
                <a:cs typeface="PT Sans"/>
              </a:rPr>
              <a:t>github.com</a:t>
            </a:r>
            <a:r>
              <a:rPr lang="pl-PL" sz="3200" dirty="0">
                <a:latin typeface="PT Sans"/>
                <a:cs typeface="PT Sans"/>
              </a:rPr>
              <a:t>/</a:t>
            </a:r>
            <a:r>
              <a:rPr lang="pl-PL" sz="3200" dirty="0" err="1">
                <a:latin typeface="PT Sans"/>
                <a:cs typeface="PT Sans"/>
              </a:rPr>
              <a:t>diegotrap</a:t>
            </a:r>
            <a:r>
              <a:rPr lang="pl-PL" sz="3200" dirty="0">
                <a:latin typeface="PT Sans"/>
                <a:cs typeface="PT Sans"/>
              </a:rPr>
              <a:t>/</a:t>
            </a:r>
            <a:r>
              <a:rPr lang="pl-PL" sz="3200" dirty="0" err="1">
                <a:latin typeface="PT Sans"/>
                <a:cs typeface="PT Sans"/>
              </a:rPr>
              <a:t>filament_extruder</a:t>
            </a:r>
            <a:endParaRPr lang="es-ES" sz="32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92889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echa derecha 12"/>
          <p:cNvSpPr/>
          <p:nvPr/>
        </p:nvSpPr>
        <p:spPr>
          <a:xfrm>
            <a:off x="2463737" y="3670556"/>
            <a:ext cx="4220699" cy="1405467"/>
          </a:xfrm>
          <a:prstGeom prst="rightArrow">
            <a:avLst>
              <a:gd name="adj1" fmla="val 66867"/>
              <a:gd name="adj2" fmla="val 5241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025467" cy="1143000"/>
          </a:xfrm>
        </p:spPr>
        <p:txBody>
          <a:bodyPr>
            <a:normAutofit/>
          </a:bodyPr>
          <a:lstStyle/>
          <a:p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Sans"/>
                <a:cs typeface="PT Sans"/>
              </a:rPr>
              <a:t>Impresión 3D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  <a:latin typeface="PT Sans"/>
              <a:cs typeface="PT San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35" y="2175062"/>
            <a:ext cx="2615403" cy="29149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0" b="92335" l="5750" r="96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4435" y="3093040"/>
            <a:ext cx="2152556" cy="22467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95" b="98983" l="2465" r="93662">
                        <a14:backgroundMark x1="39437" y1="96949" x2="39437" y2="96949"/>
                        <a14:backgroundMark x1="44366" y1="95932" x2="44366" y2="95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933" y="3042241"/>
            <a:ext cx="2192803" cy="2277735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64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48367"/>
            <a:ext cx="7366000" cy="4140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El proyecto RepRap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868" y="4170305"/>
            <a:ext cx="2379133" cy="1718263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Extrusor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5" b="98983" l="2465" r="93662">
                        <a14:backgroundMark x1="39437" y1="96949" x2="39437" y2="96949"/>
                        <a14:backgroundMark x1="44366" y1="95932" x2="44366" y2="95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4929" y="3450878"/>
            <a:ext cx="2192803" cy="227773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40" y="1507069"/>
            <a:ext cx="1602117" cy="1602117"/>
          </a:xfrm>
          <a:prstGeom prst="rect">
            <a:avLst/>
          </a:prstGeom>
        </p:spPr>
      </p:pic>
      <p:sp>
        <p:nvSpPr>
          <p:cNvPr id="7" name="Flecha curva 6"/>
          <p:cNvSpPr/>
          <p:nvPr/>
        </p:nvSpPr>
        <p:spPr>
          <a:xfrm rot="5400000">
            <a:off x="2353731" y="2101653"/>
            <a:ext cx="1405467" cy="1049867"/>
          </a:xfrm>
          <a:prstGeom prst="ben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5994398" y="4368814"/>
            <a:ext cx="601199" cy="474134"/>
          </a:xfrm>
          <a:prstGeom prst="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t="8131" b="12899"/>
          <a:stretch/>
        </p:blipFill>
        <p:spPr>
          <a:xfrm>
            <a:off x="1447799" y="3403611"/>
            <a:ext cx="4445000" cy="23368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6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900212" y="3158543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Charter Roman"/>
                <a:cs typeface="Charter Roman"/>
              </a:rPr>
              <a:t>granza</a:t>
            </a:r>
            <a:endParaRPr lang="es-ES" sz="2400" dirty="0">
              <a:latin typeface="Charter Roman"/>
              <a:cs typeface="Charter Roman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111767" y="5894686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Charter Roman"/>
                <a:cs typeface="Charter Roman"/>
              </a:rPr>
              <a:t>extrusor</a:t>
            </a:r>
            <a:endParaRPr lang="es-ES" sz="2400" dirty="0">
              <a:latin typeface="Charter Roman"/>
              <a:cs typeface="Charter Roman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097813" y="3040012"/>
            <a:ext cx="146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Charter Roman"/>
                <a:cs typeface="Charter Roman"/>
              </a:rPr>
              <a:t>filamento</a:t>
            </a:r>
            <a:endParaRPr lang="es-ES" sz="2400" dirty="0">
              <a:latin typeface="Charter Roman"/>
              <a:cs typeface="Charter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5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Coste del filamento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Coste del transporte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Coste del material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3" name="Gráfico 2"/>
          <p:cNvGraphicFramePr/>
          <p:nvPr>
            <p:extLst>
              <p:ext uri="{D42A27DB-BD31-4B8C-83A1-F6EECF244321}">
                <p14:modId xmlns:p14="http://schemas.microsoft.com/office/powerpoint/2010/main" val="3944879988"/>
              </p:ext>
            </p:extLst>
          </p:nvPr>
        </p:nvGraphicFramePr>
        <p:xfrm>
          <a:off x="457202" y="2333205"/>
          <a:ext cx="3471333" cy="3792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248275361"/>
              </p:ext>
            </p:extLst>
          </p:nvPr>
        </p:nvGraphicFramePr>
        <p:xfrm>
          <a:off x="4910666" y="2180804"/>
          <a:ext cx="3285068" cy="3792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Conector recto 9"/>
          <p:cNvCxnSpPr/>
          <p:nvPr/>
        </p:nvCxnSpPr>
        <p:spPr>
          <a:xfrm>
            <a:off x="4461933" y="1600201"/>
            <a:ext cx="33867" cy="45259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753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Crowdfunding</a:t>
            </a:r>
            <a:r>
              <a:rPr lang="es-ES" dirty="0" smtClean="0"/>
              <a:t> de extrusores</a:t>
            </a:r>
            <a:endParaRPr lang="es-ES" dirty="0"/>
          </a:p>
        </p:txBody>
      </p:sp>
      <p:pic>
        <p:nvPicPr>
          <p:cNvPr id="3" name="Imagen 2" descr="MemoriaTFG_pdf__page_42_of_151_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t="4460" r="3543" b="9313"/>
          <a:stretch/>
        </p:blipFill>
        <p:spPr>
          <a:xfrm>
            <a:off x="575733" y="2235199"/>
            <a:ext cx="8109043" cy="27940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305" y="5029208"/>
            <a:ext cx="3339833" cy="1078138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496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432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 smtClean="0"/>
              <a:t>Diseñar, construir y ensayar un extrusor de filamento que sea</a:t>
            </a:r>
            <a:r>
              <a:rPr lang="es-ES" dirty="0" smtClean="0"/>
              <a:t>…</a:t>
            </a:r>
          </a:p>
          <a:p>
            <a:pPr marL="0" indent="0">
              <a:buNone/>
            </a:pPr>
            <a:endParaRPr lang="es-ES_tradnl" dirty="0" smtClean="0"/>
          </a:p>
          <a:p>
            <a:r>
              <a:rPr lang="es-ES_tradnl" dirty="0" smtClean="0"/>
              <a:t>Económico, de tamaño contenido</a:t>
            </a:r>
            <a:endParaRPr lang="es-ES_tradnl" dirty="0"/>
          </a:p>
          <a:p>
            <a:r>
              <a:rPr lang="es-ES_tradnl" dirty="0" smtClean="0"/>
              <a:t>Abierto</a:t>
            </a:r>
            <a:endParaRPr lang="es-ES_tradnl" dirty="0"/>
          </a:p>
          <a:p>
            <a:r>
              <a:rPr lang="es-ES_tradnl" dirty="0" smtClean="0"/>
              <a:t>Replicable</a:t>
            </a:r>
            <a:endParaRPr lang="es-ES_tradnl" dirty="0"/>
          </a:p>
          <a:p>
            <a:endParaRPr lang="es-ES_tradnl" dirty="0"/>
          </a:p>
          <a:p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C6CFD-8AE9-5742-8EA6-6B6F736709F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7068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4009</TotalTime>
  <Words>481</Words>
  <Application>Microsoft Macintosh PowerPoint</Application>
  <PresentationFormat>Presentación en pantalla (4:3)</PresentationFormat>
  <Paragraphs>260</Paragraphs>
  <Slides>38</Slides>
  <Notes>38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39" baseType="lpstr">
      <vt:lpstr>Tema de Office</vt:lpstr>
      <vt:lpstr>Diseño, construcción y control de un extrusor de filamento para impresión 3D</vt:lpstr>
      <vt:lpstr>Índice</vt:lpstr>
      <vt:lpstr>Introducción</vt:lpstr>
      <vt:lpstr>Impresión 3D</vt:lpstr>
      <vt:lpstr>El proyecto RepRap</vt:lpstr>
      <vt:lpstr>Extrusor</vt:lpstr>
      <vt:lpstr>Coste del filamento</vt:lpstr>
      <vt:lpstr>Crowdfunding de extrusores</vt:lpstr>
      <vt:lpstr>Objetivo</vt:lpstr>
      <vt:lpstr>Especificaciones</vt:lpstr>
      <vt:lpstr>Descripción del extrusor</vt:lpstr>
      <vt:lpstr>Proceso de diseño</vt:lpstr>
      <vt:lpstr>Cálculos previos</vt:lpstr>
      <vt:lpstr>Prototipo</vt:lpstr>
      <vt:lpstr>El modelo final</vt:lpstr>
      <vt:lpstr>El modelo final</vt:lpstr>
      <vt:lpstr>El extrusor</vt:lpstr>
      <vt:lpstr>Husillo y sistema motor</vt:lpstr>
      <vt:lpstr>Cuerpo</vt:lpstr>
      <vt:lpstr>Barril  y calentadores</vt:lpstr>
      <vt:lpstr>Puller</vt:lpstr>
      <vt:lpstr>Electrónica</vt:lpstr>
      <vt:lpstr>Electrónica</vt:lpstr>
      <vt:lpstr>Electrónica</vt:lpstr>
      <vt:lpstr>Electrónica</vt:lpstr>
      <vt:lpstr>Electrónica</vt:lpstr>
      <vt:lpstr>Electrónica</vt:lpstr>
      <vt:lpstr>Arduino</vt:lpstr>
      <vt:lpstr>Interfaz LCD+Encoder</vt:lpstr>
      <vt:lpstr>Modelo final</vt:lpstr>
      <vt:lpstr>El extrusor en funcionamiento</vt:lpstr>
      <vt:lpstr>Discusión de resultados</vt:lpstr>
      <vt:lpstr>Coste</vt:lpstr>
      <vt:lpstr>Diseño reproducible</vt:lpstr>
      <vt:lpstr>Diseño abierto</vt:lpstr>
      <vt:lpstr>Especificaciones</vt:lpstr>
      <vt:lpstr>Filamento usable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Diseño, Construcción y Control de un extrusor de filamento para impresión 3D</dc:title>
  <dc:creator>Diego Trapero Moreno</dc:creator>
  <cp:lastModifiedBy>Diego Trapero Moreno</cp:lastModifiedBy>
  <cp:revision>68</cp:revision>
  <cp:lastPrinted>2014-10-02T13:39:46Z</cp:lastPrinted>
  <dcterms:created xsi:type="dcterms:W3CDTF">2014-09-28T14:32:28Z</dcterms:created>
  <dcterms:modified xsi:type="dcterms:W3CDTF">2014-10-02T22:27:39Z</dcterms:modified>
</cp:coreProperties>
</file>